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0042-42EF-2C71-5D01-6D8625191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EF3F1-CC26-E17C-C3B2-BFE6DED5D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06AA-93E8-3290-324C-F353D670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3118-6CD0-D828-EC61-43AAC7C8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AE96-B98A-946C-08BF-B17D920A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2D4A-6C42-387D-97F9-954F4148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5C120-4D90-8F97-17EB-517682382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188F9-BB04-D186-933F-716C4077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BF54-3225-AD1F-CB8F-6EF9A641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E341-42C3-068E-8A3D-74A928B3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AA0A7-7BFC-10DF-A1EB-5E01EE402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C0E67-C421-A730-4FCF-E34C9425B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A0AD-2A8F-5CA4-9B36-7C92FE96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36013-8CC6-9AAA-6F3E-3EFE58C8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67D19-A8FA-009F-1C56-E8C5F194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9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0285-67BF-F04B-FDD2-DDAC1569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164C-6E7F-5E26-5682-BDB9DC54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36F3-0A46-A166-DCC7-C182E6FA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2023-03-28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88CC-3C37-C5CD-CF2F-698357FE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Go Programming Language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DD23-AEC4-0CE6-A53A-7603C7C8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7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7141-ABE5-3067-4192-5DD40BB3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A66C-6B01-A7C8-047B-78190DDC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DE17-4130-6525-6CB7-87D78856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123A-0B29-9BDE-67B1-3A7C731A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0C7A-AF06-20C4-CFD9-008B85A6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745B-8BA9-2524-3570-E7532577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14DB-DB7E-C6C4-4D53-0836BF63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797B1-4DB6-0615-9FE1-D508B6A8C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3E739-2707-2614-33E7-DBBC2A44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7EE71-3AD0-AB22-F6D3-725BB088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A6EC4-068F-9652-5026-1591D558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5527-0EDD-39E4-2EB6-96A15DA9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C4F54-893F-7855-4AC3-765B9E63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8EC8F-D975-EADF-7E07-58D51101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7BAFB-5C5C-6603-7F33-A2F8464BA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0DE7-4B78-3F0B-281D-ABB2D9595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026E4-B76E-177E-DF52-1D86A44C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5F9D6-702E-A53C-62B7-C529D6EC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3937F-99AC-CD66-0DE0-7DDE4679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B1BF-7FD1-DEF9-139B-F3B572F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46CB9-122C-876A-9BB2-216D7A9A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F698C-DEAB-5236-84C7-6EC9D47C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244AD-3296-F7A4-88B2-7855F9F8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38DE6-555E-88A7-D774-00FB22C2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EBAF7-7EA2-5B75-710E-97671823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F1B80-F15A-072B-1B80-C80717CE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1393-025F-F4AB-CE81-3D6C0BA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D895-A8D3-401A-1FA3-C07A5BD3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DBFA-10CF-0501-3E81-99AF722AB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3689-DF84-621F-1792-1334E96E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82655-61C0-2162-B3DC-E6733398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760C-F578-756B-191B-AB36319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2FF9-9EE6-0AFC-F3FF-14E00158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72672-EDB7-0F47-BFBA-827773521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DD2DE-074D-7ED8-86F8-884948D57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95246-0583-860F-4878-51FCFFF0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E8A67-003F-0347-CD95-86008295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6BEB7-90DD-70F9-69E4-DDF141A9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87DC1-D493-3B21-0924-6DC08BE2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ABA8-E618-FC33-2D14-09131002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FAB5E-E34C-1784-3D9F-0525D1C7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985-CC21-3D4B-8169-F46F51A1A59D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6AEB-9BC9-C9DB-2049-3ED8BF9CF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3D75D-E71F-CE42-C89C-331F78D51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6865-B368-BD43-BE88-CE15BB5A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.dev/tour/" TargetMode="External"/><Relationship Id="rId7" Type="http://schemas.openxmlformats.org/officeDocument/2006/relationships/hyperlink" Target="https://go.dev/doc/effective_go" TargetMode="External"/><Relationship Id="rId2" Type="http://schemas.openxmlformats.org/officeDocument/2006/relationships/hyperlink" Target="https://go.de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kg.go.dev/std" TargetMode="External"/><Relationship Id="rId5" Type="http://schemas.openxmlformats.org/officeDocument/2006/relationships/hyperlink" Target="https://go.dev/ref/spec" TargetMode="External"/><Relationship Id="rId4" Type="http://schemas.openxmlformats.org/officeDocument/2006/relationships/hyperlink" Target="https://go.dev/play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33256884" TargetMode="External"/><Relationship Id="rId5" Type="http://schemas.openxmlformats.org/officeDocument/2006/relationships/hyperlink" Target="https://www.flickr.com/photos/shockeyk/4833152910/in/photostream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CA3B5-087A-BEF8-D2F8-AC956466B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The Go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EBFB-FAE7-42B2-9D1F-B37B1DBF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Alan Dewar</a:t>
            </a:r>
          </a:p>
          <a:p>
            <a:pPr algn="l"/>
            <a:r>
              <a:rPr lang="en-US" dirty="0"/>
              <a:t>2023-03-28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2FA39-3110-B09E-38B1-427B270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472314"/>
            <a:ext cx="4087368" cy="56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8B7A-B747-0E33-FB0A-6E947A3B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951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E021-F84B-564C-D517-E283560FC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076"/>
            <a:ext cx="10515600" cy="50838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Designed by Google to help solve Google’s problems</a:t>
            </a:r>
          </a:p>
          <a:p>
            <a:r>
              <a:rPr lang="en-US" dirty="0"/>
              <a:t>Slow builds</a:t>
            </a:r>
          </a:p>
          <a:p>
            <a:r>
              <a:rPr lang="en-US" dirty="0"/>
              <a:t>Uncontrolled dependencies</a:t>
            </a:r>
          </a:p>
          <a:p>
            <a:pPr lvl="1"/>
            <a:r>
              <a:rPr lang="en-US" dirty="0"/>
              <a:t>C/C++: #include, #</a:t>
            </a:r>
            <a:r>
              <a:rPr lang="en-US" dirty="0" err="1"/>
              <a:t>ifndef</a:t>
            </a:r>
            <a:r>
              <a:rPr lang="en-US" dirty="0"/>
              <a:t> _SYS_STAT_H</a:t>
            </a:r>
          </a:p>
          <a:p>
            <a:r>
              <a:rPr lang="en-US" dirty="0"/>
              <a:t>Each programmer using a different subset of the language</a:t>
            </a:r>
          </a:p>
          <a:p>
            <a:r>
              <a:rPr lang="en-US" dirty="0"/>
              <a:t>Code hard to read, poorly documented</a:t>
            </a:r>
          </a:p>
          <a:p>
            <a:r>
              <a:rPr lang="en-US" dirty="0"/>
              <a:t>Cost of updates</a:t>
            </a:r>
          </a:p>
          <a:p>
            <a:r>
              <a:rPr lang="en-US" dirty="0"/>
              <a:t>Difficulty of writing automatic tools</a:t>
            </a:r>
          </a:p>
        </p:txBody>
      </p:sp>
    </p:spTree>
    <p:extLst>
      <p:ext uri="{BB962C8B-B14F-4D97-AF65-F5344CB8AC3E}">
        <p14:creationId xmlns:p14="http://schemas.microsoft.com/office/powerpoint/2010/main" val="84403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5183-FE66-195A-F764-827CD4B7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36BE3-6CFA-A7CE-DCCB-C7D99A42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2113"/>
          </a:xfrm>
        </p:spPr>
        <p:txBody>
          <a:bodyPr>
            <a:normAutofit/>
          </a:bodyPr>
          <a:lstStyle/>
          <a:p>
            <a:r>
              <a:rPr lang="en-US" dirty="0"/>
              <a:t>Influenced by Plan 9 from Bell Labs</a:t>
            </a:r>
          </a:p>
          <a:p>
            <a:r>
              <a:rPr lang="en-US" dirty="0"/>
              <a:t>Focus on clarity, simplicity</a:t>
            </a:r>
          </a:p>
          <a:p>
            <a:pPr lvl="1"/>
            <a:r>
              <a:rPr lang="en-US" dirty="0"/>
              <a:t>Clean syntax, few keywords</a:t>
            </a:r>
          </a:p>
          <a:p>
            <a:pPr lvl="1"/>
            <a:r>
              <a:rPr lang="en-US" dirty="0"/>
              <a:t>Simple grammar</a:t>
            </a:r>
          </a:p>
          <a:p>
            <a:r>
              <a:rPr lang="en-US" dirty="0"/>
              <a:t>All three:</a:t>
            </a:r>
          </a:p>
          <a:p>
            <a:pPr lvl="1"/>
            <a:r>
              <a:rPr lang="en-US" dirty="0"/>
              <a:t>Efficient compilation</a:t>
            </a:r>
          </a:p>
          <a:p>
            <a:pPr lvl="1"/>
            <a:r>
              <a:rPr lang="en-US" dirty="0"/>
              <a:t>Efficient execution</a:t>
            </a:r>
          </a:p>
          <a:p>
            <a:pPr lvl="1"/>
            <a:r>
              <a:rPr lang="en-US" dirty="0"/>
              <a:t>Ease of programming</a:t>
            </a:r>
          </a:p>
          <a:p>
            <a:r>
              <a:rPr lang="en-US" dirty="0"/>
              <a:t>Familiar</a:t>
            </a:r>
          </a:p>
          <a:p>
            <a:pPr lvl="1"/>
            <a:r>
              <a:rPr lang="en-US" dirty="0"/>
              <a:t>C-like</a:t>
            </a:r>
          </a:p>
        </p:txBody>
      </p:sp>
    </p:spTree>
    <p:extLst>
      <p:ext uri="{BB962C8B-B14F-4D97-AF65-F5344CB8AC3E}">
        <p14:creationId xmlns:p14="http://schemas.microsoft.com/office/powerpoint/2010/main" val="192067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9059-FC56-704A-78C6-03CCD39F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5317F-DF33-6D59-0428-8369EC212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Compatibility</a:t>
            </a:r>
          </a:p>
          <a:p>
            <a:r>
              <a:rPr lang="en-US" dirty="0"/>
              <a:t>Go 1 compatibility promise</a:t>
            </a:r>
          </a:p>
          <a:p>
            <a:pPr lvl="1"/>
            <a:r>
              <a:rPr lang="en-US" dirty="0"/>
              <a:t>Programs should continue to work through all 1.x releases</a:t>
            </a:r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Undefined behavior</a:t>
            </a:r>
          </a:p>
          <a:p>
            <a:pPr lvl="1"/>
            <a:r>
              <a:rPr lang="en-US" dirty="0"/>
              <a:t>Spec errors</a:t>
            </a:r>
          </a:p>
          <a:p>
            <a:pPr lvl="1"/>
            <a:r>
              <a:rPr lang="en-US" dirty="0"/>
              <a:t>Bugs</a:t>
            </a:r>
          </a:p>
          <a:p>
            <a:pPr lvl="1"/>
            <a:r>
              <a:rPr lang="en-US" dirty="0"/>
              <a:t>New fields, methods, and exports</a:t>
            </a:r>
          </a:p>
          <a:p>
            <a:pPr lvl="1"/>
            <a:r>
              <a:rPr lang="en-US" dirty="0"/>
              <a:t>Package “unsafe”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5434-5C43-5CAB-5AAE-961DCAE2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3A43-C01F-A5C1-D70E-042503A5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dirty="0"/>
              <a:t>Fast compilation to native binary</a:t>
            </a:r>
          </a:p>
          <a:p>
            <a:r>
              <a:rPr lang="en-US" dirty="0"/>
              <a:t>Static typing</a:t>
            </a:r>
          </a:p>
          <a:p>
            <a:r>
              <a:rPr lang="en-US" dirty="0"/>
              <a:t>Automatic garbage collection</a:t>
            </a:r>
          </a:p>
          <a:p>
            <a:r>
              <a:rPr lang="en-US" dirty="0"/>
              <a:t>Static initialization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Concurrency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Modern standard library</a:t>
            </a:r>
          </a:p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82964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7904-86D5-1FF2-DF4F-AE284D4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95E0-B544-128B-B52B-F334618AD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Header files (#include)</a:t>
            </a:r>
          </a:p>
          <a:p>
            <a:r>
              <a:rPr lang="en-US" dirty="0"/>
              <a:t>Forward declarations</a:t>
            </a:r>
          </a:p>
          <a:p>
            <a:r>
              <a:rPr lang="en-US" dirty="0"/>
              <a:t>Inheritance</a:t>
            </a:r>
          </a:p>
          <a:p>
            <a:r>
              <a:rPr lang="en-US" dirty="0"/>
              <a:t>Unions</a:t>
            </a:r>
          </a:p>
          <a:p>
            <a:r>
              <a:rPr lang="en-US" dirty="0"/>
              <a:t>Pointer arithmetic</a:t>
            </a:r>
          </a:p>
          <a:p>
            <a:r>
              <a:rPr lang="en-US" dirty="0"/>
              <a:t>Implicit type conversion</a:t>
            </a:r>
          </a:p>
          <a:p>
            <a:pPr lvl="1"/>
            <a:r>
              <a:rPr lang="en-US" dirty="0"/>
              <a:t>Including numeric</a:t>
            </a:r>
          </a:p>
          <a:p>
            <a:r>
              <a:rPr lang="en-US" dirty="0"/>
              <a:t>Default function arguments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E0F1D-2039-2559-7E27-E22365111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Function name overloading</a:t>
            </a:r>
          </a:p>
          <a:p>
            <a:r>
              <a:rPr lang="en-US" dirty="0"/>
              <a:t>Type aliases</a:t>
            </a:r>
          </a:p>
          <a:p>
            <a:r>
              <a:rPr lang="en-US" dirty="0"/>
              <a:t>Assignment as expression</a:t>
            </a:r>
          </a:p>
          <a:p>
            <a:r>
              <a:rPr lang="en-US" dirty="0"/>
              <a:t>++, -- as expression</a:t>
            </a:r>
          </a:p>
          <a:p>
            <a:r>
              <a:rPr lang="en-US" dirty="0"/>
              <a:t>“implements”</a:t>
            </a:r>
          </a:p>
          <a:p>
            <a:r>
              <a:rPr lang="en-US" dirty="0"/>
              <a:t>Exceptions</a:t>
            </a:r>
          </a:p>
          <a:p>
            <a:r>
              <a:rPr lang="en-US" dirty="0"/>
              <a:t>Ternary ?: operator</a:t>
            </a:r>
          </a:p>
          <a:p>
            <a:r>
              <a:rPr lang="en-US" dirty="0"/>
              <a:t>Assertions</a:t>
            </a:r>
          </a:p>
        </p:txBody>
      </p:sp>
    </p:spTree>
    <p:extLst>
      <p:ext uri="{BB962C8B-B14F-4D97-AF65-F5344CB8AC3E}">
        <p14:creationId xmlns:p14="http://schemas.microsoft.com/office/powerpoint/2010/main" val="46952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5451-0A2F-A209-AD5D-36223FF3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Fatal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4749-7E95-2A9E-DA8D-0E444007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</a:t>
            </a:r>
          </a:p>
          <a:p>
            <a:r>
              <a:rPr lang="en-US" dirty="0"/>
              <a:t>Unused variables</a:t>
            </a:r>
          </a:p>
          <a:p>
            <a:r>
              <a:rPr lang="en-US" dirty="0"/>
              <a:t>Unused imports</a:t>
            </a:r>
          </a:p>
        </p:txBody>
      </p:sp>
    </p:spTree>
    <p:extLst>
      <p:ext uri="{BB962C8B-B14F-4D97-AF65-F5344CB8AC3E}">
        <p14:creationId xmlns:p14="http://schemas.microsoft.com/office/powerpoint/2010/main" val="247908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D99-63ED-CFAC-9FFC-4FD903D9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401E-9404-904C-8D4D-15B482830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package main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("Hello, </a:t>
            </a:r>
            <a:r>
              <a:rPr lang="ja-JP" altLang="en-US">
                <a:latin typeface="Courier New" panose="02070309020205020404" pitchFamily="49" charset="0"/>
                <a:cs typeface="Courier New" panose="02070309020205020404" pitchFamily="49" charset="0"/>
              </a:rPr>
              <a:t>世界</a:t>
            </a:r>
            <a:r>
              <a:rPr lang="en-US" altLang="ja-JP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en-US" altLang="ja-JP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35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FDF6-CEF5-052A-D7E0-C50F8B58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Constructs: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1053-C537-9A77-C56C-8C95657C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bool</a:t>
            </a:r>
          </a:p>
          <a:p>
            <a:r>
              <a:rPr lang="en-US" dirty="0"/>
              <a:t>int, int8, int16, int32, int64, </a:t>
            </a:r>
            <a:r>
              <a:rPr lang="en-US" dirty="0" err="1"/>
              <a:t>uint</a:t>
            </a:r>
            <a:r>
              <a:rPr lang="en-US" dirty="0"/>
              <a:t>, uint8, uint16, uint32, uint64</a:t>
            </a:r>
          </a:p>
          <a:p>
            <a:r>
              <a:rPr lang="en-US" dirty="0"/>
              <a:t>float32, float64</a:t>
            </a:r>
          </a:p>
          <a:p>
            <a:r>
              <a:rPr lang="en-US" dirty="0"/>
              <a:t>complex64, complex128</a:t>
            </a:r>
          </a:p>
          <a:p>
            <a:r>
              <a:rPr lang="en-US" dirty="0"/>
              <a:t>Array, slice</a:t>
            </a:r>
          </a:p>
          <a:p>
            <a:r>
              <a:rPr lang="en-US" dirty="0"/>
              <a:t>struct</a:t>
            </a:r>
          </a:p>
          <a:p>
            <a:r>
              <a:rPr lang="en-US" dirty="0"/>
              <a:t>Pointer</a:t>
            </a:r>
          </a:p>
          <a:p>
            <a:r>
              <a:rPr lang="en-US" dirty="0"/>
              <a:t>Function</a:t>
            </a:r>
          </a:p>
          <a:p>
            <a:r>
              <a:rPr lang="en-US" dirty="0"/>
              <a:t>interface</a:t>
            </a:r>
          </a:p>
          <a:p>
            <a:r>
              <a:rPr lang="en-US" dirty="0"/>
              <a:t>map</a:t>
            </a:r>
          </a:p>
          <a:p>
            <a:r>
              <a:rPr lang="en-US" dirty="0"/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200610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D475-13B8-C4BB-BE98-09B0DC32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Constructs: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7AE6-2712-0DBC-2871-968E34D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Declarations</a:t>
            </a:r>
          </a:p>
          <a:p>
            <a:pPr lvl="1"/>
            <a:r>
              <a:rPr lang="en-US" dirty="0"/>
              <a:t>Go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([]int) int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 T struct { a, b int }</a:t>
            </a:r>
          </a:p>
          <a:p>
            <a:pPr lvl="1"/>
            <a:r>
              <a:rPr lang="en-US" dirty="0"/>
              <a:t>C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)(int[]);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T { int a, b; }</a:t>
            </a:r>
          </a:p>
          <a:p>
            <a:r>
              <a:rPr lang="en-US" dirty="0">
                <a:cs typeface="Courier New" panose="02070309020205020404" pitchFamily="49" charset="0"/>
              </a:rPr>
              <a:t>Scope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Exported (visible to importers): start with capital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Unexported</a:t>
            </a:r>
            <a:r>
              <a:rPr lang="en-US" dirty="0">
                <a:cs typeface="Courier New" panose="02070309020205020404" pitchFamily="49" charset="0"/>
              </a:rPr>
              <a:t> (not visible to importers): start with lower-case</a:t>
            </a:r>
          </a:p>
        </p:txBody>
      </p:sp>
    </p:spTree>
    <p:extLst>
      <p:ext uri="{BB962C8B-B14F-4D97-AF65-F5344CB8AC3E}">
        <p14:creationId xmlns:p14="http://schemas.microsoft.com/office/powerpoint/2010/main" val="26355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7CD5-5634-AF41-2A4F-0A74E9E9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Constructs: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2547-97EE-14AB-D05F-15587F5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160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 := bar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b = b, 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 { …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thing := range things { …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x &lt; 0 { … } else { …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switch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runtime.GOOS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case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darwin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("OS X.")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case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("Linux.")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("Other.")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defer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("world")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7892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6BA4-403E-DD06-1CC1-6AE1BD06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D0B2-3545-B058-D4AE-6EAEAF48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Who’s Using Go</a:t>
            </a:r>
          </a:p>
          <a:p>
            <a:r>
              <a:rPr lang="en-US" dirty="0"/>
              <a:t>History and Philosophy</a:t>
            </a:r>
          </a:p>
          <a:p>
            <a:r>
              <a:rPr lang="en-US" dirty="0"/>
              <a:t>Key Features and Omissions</a:t>
            </a:r>
          </a:p>
          <a:p>
            <a:r>
              <a:rPr lang="en-US" dirty="0"/>
              <a:t>Language Constructs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Concurrency</a:t>
            </a:r>
          </a:p>
          <a:p>
            <a:r>
              <a:rPr lang="en-US" dirty="0"/>
              <a:t>Standard Library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Quirks</a:t>
            </a:r>
          </a:p>
          <a:p>
            <a:r>
              <a:rPr lang="en-US" dirty="0"/>
              <a:t>Learning Go</a:t>
            </a:r>
          </a:p>
        </p:txBody>
      </p:sp>
    </p:spTree>
    <p:extLst>
      <p:ext uri="{BB962C8B-B14F-4D97-AF65-F5344CB8AC3E}">
        <p14:creationId xmlns:p14="http://schemas.microsoft.com/office/powerpoint/2010/main" val="398807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5B7E-0E65-3417-3B83-F45940B4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Constructs: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EC25-9A3C-9C1E-4CC5-45532711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func</a:t>
            </a:r>
            <a:r>
              <a:rPr lang="en-US" dirty="0"/>
              <a:t> with receiver</a:t>
            </a:r>
            <a:br>
              <a:rPr lang="en-US" dirty="0"/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type Vertex struct { X, Y float64 }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(v Vertex) Abs() float64 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cs typeface="Courier New" panose="02070309020205020404" pitchFamily="49" charset="0"/>
              </a:rPr>
              <a:t>Not limited to structs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type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MyFloat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float64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(f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MyFloat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Abs() float64 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f &lt; 0 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float64(-f)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float64(f)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9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E88F-94CF-18A4-EC2A-F2B316AF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Constructs: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1E3C-8F96-BC26-B2AE-1171AF57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Set of methods</a:t>
            </a:r>
          </a:p>
          <a:p>
            <a:r>
              <a:rPr lang="en-US" dirty="0"/>
              <a:t>Duck typing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type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interface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Abs() float64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MyFloat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Abs() float64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f &lt; 0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float64(-f)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float64(f)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var 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MyFloat64(-math.Sqrt2)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a.Abs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2487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1ED7-913A-8900-4125-75777145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BDA4-32BE-6582-A5FE-A9DCF0BF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type</a:t>
            </a:r>
            <a:br>
              <a:rPr lang="en-US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type error interface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Error() string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cs typeface="Courier New" panose="02070309020205020404" pitchFamily="49" charset="0"/>
              </a:rPr>
              <a:t>Function return convention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foo() (string, error)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happy()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"Good!", nil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"",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fmt.Errorf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("I am not happy.")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70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884D-302E-260B-6F25-F5A63354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3287-6E3D-55CA-8A93-C578E85A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goroutines</a:t>
            </a:r>
          </a:p>
          <a:p>
            <a:pPr lvl="1"/>
            <a:r>
              <a:rPr lang="en-US" dirty="0"/>
              <a:t>Light-weight threads</a:t>
            </a:r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go f(x, y, z)</a:t>
            </a:r>
          </a:p>
          <a:p>
            <a:r>
              <a:rPr lang="en-US" dirty="0">
                <a:cs typeface="Courier New" panose="02070309020205020404" pitchFamily="49" charset="0"/>
              </a:rPr>
              <a:t>Channels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Sending and receiving values of a given type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Receiver blocks until a value is available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Multiple senders and/or receivers</a:t>
            </a:r>
          </a:p>
          <a:p>
            <a:r>
              <a:rPr lang="en-US" dirty="0">
                <a:cs typeface="Courier New" panose="02070309020205020404" pitchFamily="49" charset="0"/>
              </a:rPr>
              <a:t>Don’t communicate by sharing memory; share memory by communicating.</a:t>
            </a:r>
          </a:p>
        </p:txBody>
      </p:sp>
    </p:spTree>
    <p:extLst>
      <p:ext uri="{BB962C8B-B14F-4D97-AF65-F5344CB8AC3E}">
        <p14:creationId xmlns:p14="http://schemas.microsoft.com/office/powerpoint/2010/main" val="162631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D41-E7DF-43FA-F3DF-CE52F6AC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1404-8C9F-A6E1-F725-D73B8D3394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(c, quit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x, y := 0, 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for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select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case c &lt;- x: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x, y = y,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case &lt;-quit: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("quit")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5F0F7-3838-3E16-D520-DAA9CBC7AA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c := make(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quit := make(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go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(&lt;-c)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quit &lt;- 0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}()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(c, quit)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089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D5F1-6618-1298-59DF-A87B5382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Library (some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47FB-EA6F-44FB-5CBB-EE16603A5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US" dirty="0"/>
              <a:t>archive: tar, zip</a:t>
            </a:r>
          </a:p>
          <a:p>
            <a:r>
              <a:rPr lang="en-US" dirty="0"/>
              <a:t>compress: bzip2, </a:t>
            </a:r>
            <a:r>
              <a:rPr lang="en-US" dirty="0" err="1"/>
              <a:t>gzip</a:t>
            </a:r>
            <a:r>
              <a:rPr lang="en-US" dirty="0"/>
              <a:t>, </a:t>
            </a:r>
            <a:r>
              <a:rPr lang="en-US" dirty="0" err="1"/>
              <a:t>lzw</a:t>
            </a:r>
            <a:r>
              <a:rPr lang="en-US" dirty="0"/>
              <a:t>, …</a:t>
            </a:r>
          </a:p>
          <a:p>
            <a:r>
              <a:rPr lang="en-US" dirty="0"/>
              <a:t>crypto: </a:t>
            </a:r>
            <a:r>
              <a:rPr lang="en-US" dirty="0" err="1"/>
              <a:t>aes</a:t>
            </a:r>
            <a:r>
              <a:rPr lang="en-US" dirty="0"/>
              <a:t>, des, </a:t>
            </a:r>
            <a:r>
              <a:rPr lang="en-US" dirty="0" err="1"/>
              <a:t>ecdsa</a:t>
            </a:r>
            <a:r>
              <a:rPr lang="en-US" dirty="0"/>
              <a:t>, md5, rand, </a:t>
            </a:r>
            <a:r>
              <a:rPr lang="en-US" dirty="0" err="1"/>
              <a:t>rsa</a:t>
            </a:r>
            <a:r>
              <a:rPr lang="en-US" dirty="0"/>
              <a:t>, sha512, </a:t>
            </a:r>
            <a:r>
              <a:rPr lang="en-US" dirty="0" err="1"/>
              <a:t>tls</a:t>
            </a:r>
            <a:r>
              <a:rPr lang="en-US" dirty="0"/>
              <a:t>, x509, …</a:t>
            </a:r>
          </a:p>
          <a:p>
            <a:r>
              <a:rPr lang="en-US" dirty="0"/>
              <a:t>database: </a:t>
            </a:r>
            <a:r>
              <a:rPr lang="en-US" dirty="0" err="1"/>
              <a:t>sql</a:t>
            </a:r>
            <a:endParaRPr lang="en-US" dirty="0"/>
          </a:p>
          <a:p>
            <a:r>
              <a:rPr lang="en-US" dirty="0"/>
              <a:t>encoding: base64, </a:t>
            </a:r>
            <a:r>
              <a:rPr lang="en-US" dirty="0" err="1"/>
              <a:t>json</a:t>
            </a:r>
            <a:r>
              <a:rPr lang="en-US" dirty="0"/>
              <a:t>, xml, …</a:t>
            </a:r>
          </a:p>
          <a:p>
            <a:r>
              <a:rPr lang="en-US" dirty="0" err="1"/>
              <a:t>fmt</a:t>
            </a:r>
            <a:endParaRPr lang="en-US" dirty="0"/>
          </a:p>
          <a:p>
            <a:r>
              <a:rPr lang="en-US" dirty="0"/>
              <a:t>html</a:t>
            </a:r>
          </a:p>
          <a:p>
            <a:r>
              <a:rPr lang="en-US" dirty="0"/>
              <a:t>image: gif, jpeg, </a:t>
            </a:r>
            <a:r>
              <a:rPr lang="en-US" dirty="0" err="1"/>
              <a:t>png</a:t>
            </a:r>
            <a:r>
              <a:rPr lang="en-US" dirty="0"/>
              <a:t>,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0FC85-2CE8-DE0B-1A91-70895C8C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>
            <a:normAutofit/>
          </a:bodyPr>
          <a:lstStyle/>
          <a:p>
            <a:r>
              <a:rPr lang="en-US" dirty="0"/>
              <a:t>io</a:t>
            </a:r>
          </a:p>
          <a:p>
            <a:r>
              <a:rPr lang="en-US" dirty="0"/>
              <a:t>math</a:t>
            </a:r>
          </a:p>
          <a:p>
            <a:r>
              <a:rPr lang="en-US" dirty="0"/>
              <a:t>net: http, mail, </a:t>
            </a:r>
            <a:r>
              <a:rPr lang="en-US" dirty="0" err="1"/>
              <a:t>url</a:t>
            </a:r>
            <a:r>
              <a:rPr lang="en-US" dirty="0"/>
              <a:t>, …</a:t>
            </a:r>
          </a:p>
          <a:p>
            <a:r>
              <a:rPr lang="en-US" dirty="0" err="1"/>
              <a:t>os</a:t>
            </a:r>
            <a:endParaRPr lang="en-US" dirty="0"/>
          </a:p>
          <a:p>
            <a:r>
              <a:rPr lang="en-US" dirty="0"/>
              <a:t>reflect</a:t>
            </a:r>
          </a:p>
          <a:p>
            <a:r>
              <a:rPr lang="en-US" dirty="0" err="1"/>
              <a:t>regexp</a:t>
            </a:r>
            <a:endParaRPr lang="en-US" dirty="0"/>
          </a:p>
          <a:p>
            <a:r>
              <a:rPr lang="en-US" dirty="0"/>
              <a:t>sync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90029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E982-057F-703D-B4DE-AF1EC959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6156-44EC-33D1-E791-950B9CE4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run</a:t>
            </a:r>
          </a:p>
          <a:p>
            <a:r>
              <a:rPr lang="en-US" dirty="0"/>
              <a:t>go build</a:t>
            </a:r>
          </a:p>
          <a:p>
            <a:r>
              <a:rPr lang="en-US" dirty="0"/>
              <a:t>go mod</a:t>
            </a:r>
          </a:p>
          <a:p>
            <a:r>
              <a:rPr lang="en-US" dirty="0"/>
              <a:t>go test</a:t>
            </a:r>
          </a:p>
          <a:p>
            <a:r>
              <a:rPr lang="en-US" dirty="0"/>
              <a:t>go vet</a:t>
            </a:r>
          </a:p>
          <a:p>
            <a:r>
              <a:rPr lang="en-US" dirty="0" err="1"/>
              <a:t>gofmt</a:t>
            </a:r>
            <a:endParaRPr lang="en-US" dirty="0"/>
          </a:p>
          <a:p>
            <a:r>
              <a:rPr lang="en-US" dirty="0" err="1"/>
              <a:t>godoc</a:t>
            </a:r>
            <a:endParaRPr lang="en-US" dirty="0"/>
          </a:p>
          <a:p>
            <a:r>
              <a:rPr lang="en-US" dirty="0" err="1"/>
              <a:t>cgo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1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EA3A-FBD4-A83C-C095-AD8D331A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3D21-B02D-0710-D11E-74C740B8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Function’s open brace must be on same line as “</a:t>
            </a:r>
            <a:r>
              <a:rPr lang="en-US" dirty="0" err="1"/>
              <a:t>func</a:t>
            </a:r>
            <a:r>
              <a:rPr lang="en-US" dirty="0"/>
              <a:t>”</a:t>
            </a:r>
          </a:p>
          <a:p>
            <a:r>
              <a:rPr lang="en-US" dirty="0"/>
              <a:t>Implicit semicolon</a:t>
            </a:r>
          </a:p>
          <a:p>
            <a:r>
              <a:rPr lang="en-US" dirty="0"/>
              <a:t>Constants are untyped</a:t>
            </a:r>
          </a:p>
          <a:p>
            <a:r>
              <a:rPr lang="en-US" dirty="0"/>
              <a:t>Interface holding nil value is not equal to nil</a:t>
            </a:r>
          </a:p>
          <a:p>
            <a:r>
              <a:rPr lang="en-US" dirty="0"/>
              <a:t>goroutine scope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_, v := range values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:= v    //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This is essential!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go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/>
              <a:t>Date format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time.Now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().Format("2006-01-02 15:04:05 -0700"))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8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630F-0152-425D-0032-851466B1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07AC-F37B-CE29-DB82-E4A48F0D6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web site: </a:t>
            </a:r>
            <a:r>
              <a:rPr lang="en-US" dirty="0">
                <a:hlinkClick r:id="rId2"/>
              </a:rPr>
              <a:t>https://go.dev/</a:t>
            </a:r>
            <a:endParaRPr lang="en-US" dirty="0"/>
          </a:p>
          <a:p>
            <a:r>
              <a:rPr lang="en-US" dirty="0"/>
              <a:t>A Tour of Go: </a:t>
            </a:r>
            <a:r>
              <a:rPr lang="en-US" dirty="0">
                <a:hlinkClick r:id="rId3"/>
              </a:rPr>
              <a:t>https://go.dev/tour/</a:t>
            </a:r>
            <a:endParaRPr lang="en-US" dirty="0"/>
          </a:p>
          <a:p>
            <a:r>
              <a:rPr lang="en-US" dirty="0"/>
              <a:t>The Go Playground: </a:t>
            </a:r>
            <a:r>
              <a:rPr lang="en-US" dirty="0">
                <a:hlinkClick r:id="rId4"/>
              </a:rPr>
              <a:t>https://go.dev/play/</a:t>
            </a:r>
            <a:endParaRPr lang="en-US" dirty="0"/>
          </a:p>
          <a:p>
            <a:r>
              <a:rPr lang="en-US" dirty="0"/>
              <a:t>Language specification: </a:t>
            </a:r>
            <a:r>
              <a:rPr lang="en-US" dirty="0">
                <a:hlinkClick r:id="rId5"/>
              </a:rPr>
              <a:t>https://go.dev/ref/spec</a:t>
            </a:r>
            <a:endParaRPr lang="en-US" dirty="0"/>
          </a:p>
          <a:p>
            <a:r>
              <a:rPr lang="en-US" dirty="0"/>
              <a:t>Standard packages: </a:t>
            </a:r>
            <a:r>
              <a:rPr lang="en-US" dirty="0">
                <a:hlinkClick r:id="rId6"/>
              </a:rPr>
              <a:t>https://pkg.go.dev/std</a:t>
            </a:r>
            <a:endParaRPr lang="en-US" dirty="0"/>
          </a:p>
          <a:p>
            <a:r>
              <a:rPr lang="en-US" dirty="0"/>
              <a:t>Effective Go: </a:t>
            </a:r>
            <a:r>
              <a:rPr lang="en-US" dirty="0">
                <a:hlinkClick r:id="rId7"/>
              </a:rPr>
              <a:t>https://go.dev/doc/effective_go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4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D7CA-4FD4-8A70-8E50-8BCEBEED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Tour of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B8E9-7E5A-E7C3-349B-FA116E42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1D29-6516-4402-B871-619F3280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5F46-8097-F591-CE49-D8612B593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MSc, Computer Science</a:t>
            </a:r>
          </a:p>
          <a:p>
            <a:r>
              <a:rPr lang="en-US" dirty="0"/>
              <a:t>CUUG Board of Directors since 1998</a:t>
            </a:r>
          </a:p>
          <a:p>
            <a:r>
              <a:rPr lang="en-US" dirty="0"/>
              <a:t>Synopsys since 2017</a:t>
            </a:r>
          </a:p>
        </p:txBody>
      </p:sp>
    </p:spTree>
    <p:extLst>
      <p:ext uri="{BB962C8B-B14F-4D97-AF65-F5344CB8AC3E}">
        <p14:creationId xmlns:p14="http://schemas.microsoft.com/office/powerpoint/2010/main" val="3146213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9DC6-7875-C4A5-6B70-570CDADF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6D36-968B-30FC-0C6B-F848FE0D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9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0003-D54C-6B32-15A3-8F13F7C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C36A-DE48-D6E2-AB27-92741CF5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DCD1-2427-A9E5-3984-546D8983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I’ve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5CA9-6ED0-91D7-4633-E94114DDD0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APL</a:t>
            </a:r>
          </a:p>
          <a:p>
            <a:r>
              <a:rPr lang="en-US" dirty="0"/>
              <a:t>Assembly languages</a:t>
            </a:r>
          </a:p>
          <a:p>
            <a:pPr lvl="1"/>
            <a:r>
              <a:rPr lang="en-US" dirty="0"/>
              <a:t>COMPASS (CDC)</a:t>
            </a:r>
          </a:p>
          <a:p>
            <a:pPr lvl="1"/>
            <a:r>
              <a:rPr lang="en-US" dirty="0"/>
              <a:t>ALM (Multics)</a:t>
            </a:r>
          </a:p>
          <a:p>
            <a:pPr lvl="1"/>
            <a:r>
              <a:rPr lang="en-US" dirty="0"/>
              <a:t>6502</a:t>
            </a:r>
          </a:p>
          <a:p>
            <a:pPr lvl="1"/>
            <a:r>
              <a:rPr lang="en-US" dirty="0"/>
              <a:t>68020</a:t>
            </a:r>
          </a:p>
          <a:p>
            <a:pPr lvl="1"/>
            <a:r>
              <a:rPr lang="en-US" dirty="0"/>
              <a:t>SPARC</a:t>
            </a:r>
          </a:p>
          <a:p>
            <a:r>
              <a:rPr lang="en-US" dirty="0"/>
              <a:t>BASIC</a:t>
            </a:r>
          </a:p>
          <a:p>
            <a:r>
              <a:rPr lang="en-US" dirty="0"/>
              <a:t>C, C++</a:t>
            </a:r>
          </a:p>
          <a:p>
            <a:r>
              <a:rPr lang="en-US" dirty="0"/>
              <a:t>FOCAL</a:t>
            </a:r>
          </a:p>
          <a:p>
            <a:r>
              <a:rPr lang="en-US" dirty="0"/>
              <a:t>FORTRAN, Fortran</a:t>
            </a:r>
          </a:p>
          <a:p>
            <a:r>
              <a:rPr lang="en-US" dirty="0"/>
              <a:t>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5C86-FEDA-7C8F-2EF9-15F542EE3C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Java</a:t>
            </a:r>
          </a:p>
          <a:p>
            <a:r>
              <a:rPr lang="en-US" dirty="0"/>
              <a:t>JavaScript</a:t>
            </a:r>
          </a:p>
          <a:p>
            <a:r>
              <a:rPr lang="en-US" dirty="0"/>
              <a:t>Lisp, Scheme</a:t>
            </a:r>
          </a:p>
          <a:p>
            <a:r>
              <a:rPr lang="en-US" dirty="0"/>
              <a:t>PL/I</a:t>
            </a:r>
          </a:p>
          <a:p>
            <a:r>
              <a:rPr lang="en-US" dirty="0"/>
              <a:t>Pascal</a:t>
            </a:r>
          </a:p>
          <a:p>
            <a:r>
              <a:rPr lang="en-US" dirty="0"/>
              <a:t>PostScript</a:t>
            </a:r>
          </a:p>
          <a:p>
            <a:r>
              <a:rPr lang="en-US" dirty="0"/>
              <a:t>Prolog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Shell: </a:t>
            </a:r>
            <a:r>
              <a:rPr lang="en-US" dirty="0" err="1"/>
              <a:t>sh</a:t>
            </a:r>
            <a:r>
              <a:rPr lang="en-US" dirty="0"/>
              <a:t>, bash, </a:t>
            </a:r>
            <a:r>
              <a:rPr lang="en-US" dirty="0" err="1"/>
              <a:t>csh</a:t>
            </a:r>
            <a:endParaRPr lang="en-US" dirty="0"/>
          </a:p>
          <a:p>
            <a:r>
              <a:rPr lang="en-US" dirty="0" err="1"/>
              <a:t>Simula</a:t>
            </a:r>
            <a:endParaRPr lang="en-US" dirty="0"/>
          </a:p>
          <a:p>
            <a:r>
              <a:rPr lang="en-US" dirty="0"/>
              <a:t>SNOBOL</a:t>
            </a:r>
          </a:p>
          <a:p>
            <a:r>
              <a:rPr lang="en-US" dirty="0" err="1"/>
              <a:t>Tcl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9F42-90DC-2886-CB98-65CAD76A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Using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10A3-DFB2-3C15-5049-CD1B0EAA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6789"/>
          </a:xfrm>
        </p:spPr>
        <p:txBody>
          <a:bodyPr/>
          <a:lstStyle/>
          <a:p>
            <a:r>
              <a:rPr lang="en-US" dirty="0"/>
              <a:t>Google</a:t>
            </a:r>
          </a:p>
          <a:p>
            <a:pPr lvl="1"/>
            <a:r>
              <a:rPr lang="en-US" dirty="0"/>
              <a:t>Core data solutions team: web indexing services</a:t>
            </a:r>
          </a:p>
          <a:p>
            <a:pPr lvl="1"/>
            <a:r>
              <a:rPr lang="en-US" dirty="0"/>
              <a:t>Chrome content optimization service</a:t>
            </a:r>
          </a:p>
          <a:p>
            <a:pPr lvl="1"/>
            <a:r>
              <a:rPr lang="en-US" dirty="0"/>
              <a:t>Firebase hosting team: static web hosting services</a:t>
            </a:r>
          </a:p>
          <a:p>
            <a:pPr lvl="1"/>
            <a:r>
              <a:rPr lang="en-US" dirty="0"/>
              <a:t>Site reliability engineering team</a:t>
            </a:r>
          </a:p>
          <a:p>
            <a:r>
              <a:rPr lang="en-US" dirty="0"/>
              <a:t>Docker, Kubernetes</a:t>
            </a:r>
          </a:p>
          <a:p>
            <a:pPr lvl="1"/>
            <a:r>
              <a:rPr lang="en-US" dirty="0"/>
              <a:t>Go is the language of containers, cloud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56FAE-429D-3297-02ED-C1F4E4F7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317991"/>
            <a:ext cx="3558746" cy="1204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A8C74D-74C8-C5AD-F26D-88B6863C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92414"/>
            <a:ext cx="4759411" cy="1223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B7F764-8451-AFE2-6B78-77975ABDC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14" y="5148364"/>
            <a:ext cx="5362832" cy="9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CB76-26CD-0888-9EE7-E55BD17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Using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6FBE-86C8-C7AF-5240-D0319042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PayPal</a:t>
            </a:r>
          </a:p>
          <a:p>
            <a:r>
              <a:rPr lang="en-US" dirty="0"/>
              <a:t>Netflix</a:t>
            </a:r>
          </a:p>
          <a:p>
            <a:r>
              <a:rPr lang="en-US" dirty="0"/>
              <a:t>Meta</a:t>
            </a:r>
          </a:p>
          <a:p>
            <a:r>
              <a:rPr lang="en-US" dirty="0"/>
              <a:t>Uber</a:t>
            </a:r>
          </a:p>
          <a:p>
            <a:r>
              <a:rPr lang="en-US" dirty="0"/>
              <a:t>Dropbox</a:t>
            </a:r>
          </a:p>
          <a:p>
            <a:r>
              <a:rPr lang="en-US" dirty="0"/>
              <a:t>Ethereum</a:t>
            </a:r>
          </a:p>
          <a:p>
            <a:r>
              <a:rPr lang="en-US" dirty="0"/>
              <a:t>GitLab</a:t>
            </a:r>
          </a:p>
          <a:p>
            <a:r>
              <a:rPr lang="en-US" dirty="0"/>
              <a:t>Synopsys</a:t>
            </a:r>
          </a:p>
        </p:txBody>
      </p:sp>
    </p:spTree>
    <p:extLst>
      <p:ext uri="{BB962C8B-B14F-4D97-AF65-F5344CB8AC3E}">
        <p14:creationId xmlns:p14="http://schemas.microsoft.com/office/powerpoint/2010/main" val="352896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36F7-490A-D9F4-F5D0-92025E75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A247-F0A7-B6A2-038A-71A4C9D4C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1500"/>
          </a:xfrm>
        </p:spPr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Griesemer</a:t>
            </a:r>
            <a:r>
              <a:rPr lang="en-US" dirty="0"/>
              <a:t>: Google</a:t>
            </a:r>
          </a:p>
          <a:p>
            <a:r>
              <a:rPr lang="en-US" dirty="0"/>
              <a:t>Rob Pike: Unix, Plan 9, UTF8</a:t>
            </a:r>
          </a:p>
          <a:p>
            <a:r>
              <a:rPr lang="en-US" dirty="0"/>
              <a:t>Ken Thompson: Unix, Plan 9, UTF8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75CFE-1570-97C1-3E6C-CC0C712F6A1D}"/>
              </a:ext>
            </a:extLst>
          </p:cNvPr>
          <p:cNvSpPr txBox="1"/>
          <p:nvPr/>
        </p:nvSpPr>
        <p:spPr>
          <a:xfrm>
            <a:off x="838200" y="111210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Initial Whiteboard Session, 2007-09-21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69B09-A56B-8D61-D1C5-61246E51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416299"/>
            <a:ext cx="1852448" cy="2788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68FCB-6F01-7CFF-2BAA-D3D1E96E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69" y="3423070"/>
            <a:ext cx="4184167" cy="2788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C16C73-48F6-64BE-9B82-C0EEBAC0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91" y="3423070"/>
            <a:ext cx="2520864" cy="2779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FFD149-6673-4CA1-8654-5C202C5DA406}"/>
              </a:ext>
            </a:extLst>
          </p:cNvPr>
          <p:cNvSpPr txBox="1"/>
          <p:nvPr/>
        </p:nvSpPr>
        <p:spPr>
          <a:xfrm>
            <a:off x="838199" y="6306207"/>
            <a:ext cx="9954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Rob Pike photo by Kevin Shockey - </a:t>
            </a:r>
            <a:r>
              <a:rPr lang="en-US" sz="1000" dirty="0">
                <a:hlinkClick r:id="rId5"/>
              </a:rPr>
              <a:t>https://www.flickr.com/photos/shockeyk/4833152910/in/photostream/</a:t>
            </a:r>
            <a:r>
              <a:rPr lang="en-US" sz="1000" dirty="0"/>
              <a:t>, CC BY 2.0, </a:t>
            </a:r>
            <a:r>
              <a:rPr lang="en-US" sz="1000" dirty="0">
                <a:hlinkClick r:id="rId6"/>
              </a:rPr>
              <a:t>https://commons.wikimedia.org/w/index.php?curid=33256884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428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3060-1EB5-13FF-85AB-1E704A8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841"/>
            <a:ext cx="10515600" cy="808667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A747-FB09-0018-6C34-B8CEB68D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9009"/>
          </a:xfrm>
        </p:spPr>
        <p:txBody>
          <a:bodyPr/>
          <a:lstStyle/>
          <a:p>
            <a:r>
              <a:rPr lang="en-US" dirty="0"/>
              <a:t>Ian Lance Taylor: </a:t>
            </a:r>
            <a:r>
              <a:rPr lang="en-US" dirty="0" err="1"/>
              <a:t>gcc</a:t>
            </a:r>
            <a:r>
              <a:rPr lang="en-US" dirty="0"/>
              <a:t>, Taylor UUCP, </a:t>
            </a:r>
            <a:r>
              <a:rPr lang="en-US" dirty="0" err="1"/>
              <a:t>gccgo</a:t>
            </a:r>
            <a:endParaRPr lang="en-US" dirty="0"/>
          </a:p>
          <a:p>
            <a:r>
              <a:rPr lang="en-US" dirty="0"/>
              <a:t>Russ Cox: Google, interfaces, I/O 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4A032-7EE6-477D-EDE3-B2F575EB20E2}"/>
              </a:ext>
            </a:extLst>
          </p:cNvPr>
          <p:cNvSpPr txBox="1"/>
          <p:nvPr/>
        </p:nvSpPr>
        <p:spPr>
          <a:xfrm>
            <a:off x="838200" y="1155508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Additional Key Team Members, 2008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F90F6-C122-5778-46F1-F3D91E0ED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4634"/>
            <a:ext cx="32512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1C16C-C92C-46B3-78D4-D58E5DAA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1" y="3184633"/>
            <a:ext cx="3251201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9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1D41-EBEB-5AB5-6476-FF3D7927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0220-9FA4-E1E4-89D2-63D304A7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0208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Releases</a:t>
            </a:r>
          </a:p>
          <a:p>
            <a:r>
              <a:rPr lang="en-US" dirty="0"/>
              <a:t>2009-11-10: Public open source project</a:t>
            </a:r>
          </a:p>
          <a:p>
            <a:r>
              <a:rPr lang="en-US" dirty="0"/>
              <a:t>2012-03-28: go1</a:t>
            </a:r>
          </a:p>
          <a:p>
            <a:r>
              <a:rPr lang="en-US" dirty="0"/>
              <a:t>2023-02-01: go1.20</a:t>
            </a:r>
          </a:p>
          <a:p>
            <a:r>
              <a:rPr lang="en-US" dirty="0"/>
              <a:t>Every six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1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1419</Words>
  <Application>Microsoft Macintosh PowerPoint</Application>
  <PresentationFormat>Widescreen</PresentationFormat>
  <Paragraphs>232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Office Theme</vt:lpstr>
      <vt:lpstr>The Go Programming Language</vt:lpstr>
      <vt:lpstr>The Go Programming Language</vt:lpstr>
      <vt:lpstr>My Background</vt:lpstr>
      <vt:lpstr>Languages I’ve Used</vt:lpstr>
      <vt:lpstr>Who’s Using Go</vt:lpstr>
      <vt:lpstr>Who’s Using Go</vt:lpstr>
      <vt:lpstr>History</vt:lpstr>
      <vt:lpstr>History</vt:lpstr>
      <vt:lpstr>History</vt:lpstr>
      <vt:lpstr>History</vt:lpstr>
      <vt:lpstr>Philosophy</vt:lpstr>
      <vt:lpstr>Philosophy</vt:lpstr>
      <vt:lpstr>Key Features</vt:lpstr>
      <vt:lpstr>Key Omissions</vt:lpstr>
      <vt:lpstr>Notable Fatal Errors</vt:lpstr>
      <vt:lpstr>Hello World</vt:lpstr>
      <vt:lpstr>Language Constructs: Types</vt:lpstr>
      <vt:lpstr>Language Constructs: Declarations</vt:lpstr>
      <vt:lpstr>Language Constructs: Statements</vt:lpstr>
      <vt:lpstr>Language Constructs: Methods</vt:lpstr>
      <vt:lpstr>Language Constructs: Interfaces</vt:lpstr>
      <vt:lpstr>Error Handling</vt:lpstr>
      <vt:lpstr>Concurrency</vt:lpstr>
      <vt:lpstr>Concurrency: Example</vt:lpstr>
      <vt:lpstr>Standard Library (some examples)</vt:lpstr>
      <vt:lpstr>Tools</vt:lpstr>
      <vt:lpstr>Quirks</vt:lpstr>
      <vt:lpstr>Learning Go</vt:lpstr>
      <vt:lpstr>A Tour of Go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 Programming Language</dc:title>
  <dc:creator>Alan Dewar</dc:creator>
  <cp:lastModifiedBy>Alan Dewar</cp:lastModifiedBy>
  <cp:revision>5</cp:revision>
  <dcterms:created xsi:type="dcterms:W3CDTF">2023-03-27T06:12:12Z</dcterms:created>
  <dcterms:modified xsi:type="dcterms:W3CDTF">2023-03-28T05:28:23Z</dcterms:modified>
</cp:coreProperties>
</file>