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sldIdLst>
    <p:sldId id="261" r:id="rId5"/>
    <p:sldId id="263" r:id="rId6"/>
    <p:sldId id="266" r:id="rId7"/>
    <p:sldId id="267" r:id="rId8"/>
    <p:sldId id="264" r:id="rId9"/>
    <p:sldId id="265" r:id="rId10"/>
    <p:sldId id="268" r:id="rId11"/>
    <p:sldId id="269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F55204-8C3F-4719-A8F4-E4B33C953082}" v="2" dt="2025-03-25T19:28:42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0" autoAdjust="0"/>
    <p:restoredTop sz="75400" autoAdjust="0"/>
  </p:normalViewPr>
  <p:slideViewPr>
    <p:cSldViewPr snapToGrid="0">
      <p:cViewPr>
        <p:scale>
          <a:sx n="76" d="100"/>
          <a:sy n="76" d="100"/>
        </p:scale>
        <p:origin x="1056" y="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Reid" userId="b4073d49f580b59d" providerId="LiveId" clId="{76F55204-8C3F-4719-A8F4-E4B33C953082}"/>
    <pc:docChg chg="undo custSel modSld">
      <pc:chgData name="Rebecca Reid" userId="b4073d49f580b59d" providerId="LiveId" clId="{76F55204-8C3F-4719-A8F4-E4B33C953082}" dt="2025-03-25T19:30:12.893" v="106" actId="1076"/>
      <pc:docMkLst>
        <pc:docMk/>
      </pc:docMkLst>
      <pc:sldChg chg="addSp modSp mod modClrScheme chgLayout modNotesTx">
        <pc:chgData name="Rebecca Reid" userId="b4073d49f580b59d" providerId="LiveId" clId="{76F55204-8C3F-4719-A8F4-E4B33C953082}" dt="2025-03-25T19:30:12.893" v="106" actId="1076"/>
        <pc:sldMkLst>
          <pc:docMk/>
          <pc:sldMk cId="3337355395" sldId="263"/>
        </pc:sldMkLst>
        <pc:spChg chg="mod ord">
          <ac:chgData name="Rebecca Reid" userId="b4073d49f580b59d" providerId="LiveId" clId="{76F55204-8C3F-4719-A8F4-E4B33C953082}" dt="2025-03-25T19:27:36.968" v="82" actId="700"/>
          <ac:spMkLst>
            <pc:docMk/>
            <pc:sldMk cId="3337355395" sldId="263"/>
            <ac:spMk id="2" creationId="{90281FB9-5752-4E66-ACDE-FB38570157B9}"/>
          </ac:spMkLst>
        </pc:spChg>
        <pc:spChg chg="mod ord">
          <ac:chgData name="Rebecca Reid" userId="b4073d49f580b59d" providerId="LiveId" clId="{76F55204-8C3F-4719-A8F4-E4B33C953082}" dt="2025-03-25T19:27:46.427" v="89" actId="21"/>
          <ac:spMkLst>
            <pc:docMk/>
            <pc:sldMk cId="3337355395" sldId="263"/>
            <ac:spMk id="3" creationId="{06E7084E-12BB-3A92-5ED7-353B0C223EF5}"/>
          </ac:spMkLst>
        </pc:spChg>
        <pc:spChg chg="add mod ord">
          <ac:chgData name="Rebecca Reid" userId="b4073d49f580b59d" providerId="LiveId" clId="{76F55204-8C3F-4719-A8F4-E4B33C953082}" dt="2025-03-25T19:29:59.612" v="104" actId="782"/>
          <ac:spMkLst>
            <pc:docMk/>
            <pc:sldMk cId="3337355395" sldId="263"/>
            <ac:spMk id="4" creationId="{4409BECA-7E7C-34E1-EFAA-0CE863028AE8}"/>
          </ac:spMkLst>
        </pc:spChg>
        <pc:spChg chg="add mod">
          <ac:chgData name="Rebecca Reid" userId="b4073d49f580b59d" providerId="LiveId" clId="{76F55204-8C3F-4719-A8F4-E4B33C953082}" dt="2025-03-25T19:30:12.893" v="106" actId="1076"/>
          <ac:spMkLst>
            <pc:docMk/>
            <pc:sldMk cId="3337355395" sldId="263"/>
            <ac:spMk id="5" creationId="{AEDF13DB-13BF-E289-B5BE-F5326982ED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F_CO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Las_Vega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Rebecca is a Senior Software Engineer at Black Duck, working in their C++ Compilers team.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She is also the current CUUG President.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She has experience with CTFs in university, </a:t>
            </a:r>
            <a:r>
              <a:rPr lang="en-US" dirty="0" err="1"/>
              <a:t>picoCTF</a:t>
            </a:r>
            <a:r>
              <a:rPr lang="en-US" dirty="0"/>
              <a:t>, </a:t>
            </a:r>
            <a:r>
              <a:rPr lang="en-US" dirty="0" err="1"/>
              <a:t>tryhackme</a:t>
            </a:r>
            <a:r>
              <a:rPr lang="en-US" dirty="0"/>
              <a:t>, University of Calgary’s own </a:t>
            </a:r>
            <a:r>
              <a:rPr lang="en-US" dirty="0" err="1"/>
              <a:t>MagpieCTF</a:t>
            </a:r>
            <a:r>
              <a:rPr lang="en-US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(I won a writeup one year!)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has won an internal CTF competition back when the company was still Synopsys, beating the reigning pen-tester (penetration tester, e.g. hackers-for-hire)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Questions anytime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4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are similar in concept, in which you are hacking computer (or non computer) systems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Capture the flag (read the sentence)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competition/platform builds the programs, and all competitors attack the same endpoint?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https://en.wikipedia.org/wiki/Capture_the_flag_(cybersecurity)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Gets its name from the outdoor sport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https://en.wikipedia.org/wiki/Wargame_(hacking)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predecessor to CTFs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More restricted categories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More focus on PVP (player vs player) over PVE (player vs environment), jeopardy style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It was first developed in 1996 at </a:t>
            </a:r>
            <a:r>
              <a:rPr lang="en-US" dirty="0">
                <a:hlinkClick r:id="rId3" tooltip="DEF CON"/>
              </a:rPr>
              <a:t>DEF CON</a:t>
            </a:r>
            <a:r>
              <a:rPr lang="en-US" dirty="0"/>
              <a:t>, the largest cybersecurity conference in the United States which is hosted annually in </a:t>
            </a:r>
            <a:r>
              <a:rPr lang="en-US" dirty="0">
                <a:hlinkClick r:id="rId4" tooltip="Las Vegas"/>
              </a:rPr>
              <a:t>Las Vegas</a:t>
            </a:r>
            <a:r>
              <a:rPr lang="en-US" dirty="0"/>
              <a:t>, Nevada.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Usually friendly competitions</a:t>
            </a:r>
          </a:p>
          <a:p>
            <a:pPr lvl="1"/>
            <a:r>
              <a:rPr lang="en-US" dirty="0"/>
              <a:t>Sometimes with monetary prizes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6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Steg hide something in the </a:t>
            </a:r>
            <a:r>
              <a:rPr lang="en-US" dirty="0" err="1"/>
              <a:t>cuug</a:t>
            </a:r>
            <a:r>
              <a:rPr lang="en-US" dirty="0"/>
              <a:t> logo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21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suck at </a:t>
            </a:r>
            <a:r>
              <a:rPr lang="en-US" dirty="0" err="1"/>
              <a:t>overthewire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8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what </a:t>
            </a:r>
            <a:r>
              <a:rPr lang="en-US" dirty="0" err="1"/>
              <a:t>pwn</a:t>
            </a:r>
            <a:r>
              <a:rPr lang="en-US" dirty="0"/>
              <a:t> is??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1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BETTER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73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Gallopsled/pwntools-tutorial/blob/master/installing.md" TargetMode="External"/><Relationship Id="rId3" Type="http://schemas.openxmlformats.org/officeDocument/2006/relationships/hyperlink" Target="https://www.kali.org/" TargetMode="External"/><Relationship Id="rId7" Type="http://schemas.openxmlformats.org/officeDocument/2006/relationships/hyperlink" Target="https://www.wireshark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ortswigger.net/burp" TargetMode="External"/><Relationship Id="rId5" Type="http://schemas.openxmlformats.org/officeDocument/2006/relationships/hyperlink" Target="https://github.com/pwndbg/pwndbg/releases/tag/2025.02.19" TargetMode="External"/><Relationship Id="rId4" Type="http://schemas.openxmlformats.org/officeDocument/2006/relationships/hyperlink" Target="https://github.com/NationalSecurityAgency/ghidra/releases" TargetMode="External"/><Relationship Id="rId9" Type="http://schemas.openxmlformats.org/officeDocument/2006/relationships/hyperlink" Target="https://www.geeksforgeeks.org/image-steganography-using-stegosuite-in-linux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ckthebox.com/" TargetMode="External"/><Relationship Id="rId3" Type="http://schemas.openxmlformats.org/officeDocument/2006/relationships/hyperlink" Target="https://ctftime.org/" TargetMode="External"/><Relationship Id="rId7" Type="http://schemas.openxmlformats.org/officeDocument/2006/relationships/hyperlink" Target="https://tryhackme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coctf.org/" TargetMode="External"/><Relationship Id="rId5" Type="http://schemas.openxmlformats.org/officeDocument/2006/relationships/hyperlink" Target="https://overthewire.org/wargames/" TargetMode="External"/><Relationship Id="rId4" Type="http://schemas.openxmlformats.org/officeDocument/2006/relationships/hyperlink" Target="https://capturetheflag.withgoogle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coctf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tftime.org/writeup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 Brief Introduction </a:t>
            </a:r>
            <a:br>
              <a:rPr lang="en-US" dirty="0"/>
            </a:br>
            <a:r>
              <a:rPr lang="en-US" dirty="0"/>
              <a:t>to Capture-The-Flag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Rebecca Reid</a:t>
            </a:r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81FB9-5752-4E66-ACDE-FB385701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are “CTF”s and wargames?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7084E-12BB-3A92-5ED7-353B0C223E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Capture the Flag (CTF) </a:t>
            </a:r>
          </a:p>
          <a:p>
            <a:pPr lvl="1"/>
            <a:r>
              <a:rPr lang="en-US" dirty="0"/>
              <a:t>Find secrets hidden in purposefully vulnerable programs or websites.</a:t>
            </a:r>
          </a:p>
          <a:p>
            <a:pPr lvl="1"/>
            <a:r>
              <a:rPr lang="en-US" dirty="0"/>
              <a:t>Competitors vs platform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9BECA-7E7C-34E1-EFAA-0CE863028A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Wargame</a:t>
            </a:r>
          </a:p>
          <a:p>
            <a:pPr lvl="1"/>
            <a:r>
              <a:rPr lang="en-US" dirty="0"/>
              <a:t>Exploit or defend a vulnerability in a system</a:t>
            </a:r>
          </a:p>
          <a:p>
            <a:pPr lvl="1"/>
            <a:r>
              <a:rPr lang="en-US" dirty="0"/>
              <a:t>Gain or prevent access to a system</a:t>
            </a:r>
          </a:p>
          <a:p>
            <a:pPr lvl="1"/>
            <a:r>
              <a:rPr lang="en-US" dirty="0"/>
              <a:t>Competitors vs Competitors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DF13DB-13BF-E289-B5BE-F5326982ED74}"/>
              </a:ext>
            </a:extLst>
          </p:cNvPr>
          <p:cNvSpPr txBox="1">
            <a:spLocks/>
          </p:cNvSpPr>
          <p:nvPr/>
        </p:nvSpPr>
        <p:spPr>
          <a:xfrm>
            <a:off x="3655217" y="5000537"/>
            <a:ext cx="4878389" cy="1581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Usually friendly competitions</a:t>
            </a:r>
          </a:p>
          <a:p>
            <a:pPr marL="685800" indent="-228600" algn="l" rtl="0" eaLnBrk="1" latinLnBrk="0" hangingPunct="1">
              <a:lnSpc>
                <a:spcPct val="120000"/>
              </a:lnSpc>
              <a:spcBef>
                <a:spcPts val="500"/>
              </a:spcBef>
            </a:pPr>
            <a:r>
              <a:rPr lang="en-US" sz="18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Sometimes with monetary prizes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735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DACD-7129-5A58-EC9D-53130556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installations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35AF8-36C7-E28B-48C8-2E7574ED60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Kali Linux</a:t>
            </a:r>
            <a:endParaRPr lang="en-US" dirty="0"/>
          </a:p>
          <a:p>
            <a:pPr lvl="1"/>
            <a:r>
              <a:rPr lang="en-US" dirty="0"/>
              <a:t>Linux distribution that includes many common hacking tools</a:t>
            </a:r>
          </a:p>
          <a:p>
            <a:r>
              <a:rPr lang="en-US" dirty="0"/>
              <a:t>Disassemblers/</a:t>
            </a:r>
            <a:r>
              <a:rPr lang="en-US" dirty="0" err="1"/>
              <a:t>Decompilers</a:t>
            </a:r>
            <a:r>
              <a:rPr lang="en-US" dirty="0"/>
              <a:t> (</a:t>
            </a:r>
            <a:r>
              <a:rPr lang="en-US" dirty="0" err="1">
                <a:hlinkClick r:id="rId4"/>
              </a:rPr>
              <a:t>Ghidra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Analyzing binaries (.exe)</a:t>
            </a:r>
          </a:p>
          <a:p>
            <a:r>
              <a:rPr lang="en-US" dirty="0"/>
              <a:t>Debuggers (</a:t>
            </a:r>
            <a:r>
              <a:rPr lang="en-US" dirty="0" err="1">
                <a:hlinkClick r:id="rId5"/>
              </a:rPr>
              <a:t>Pwndbg</a:t>
            </a:r>
            <a:r>
              <a:rPr lang="en-US" dirty="0">
                <a:hlinkClick r:id="rId5"/>
              </a:rPr>
              <a:t> for GDB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Analyze program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CF76A-EAE1-5013-E52B-0A29892126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Web Tools (</a:t>
            </a:r>
            <a:r>
              <a:rPr lang="en-US" dirty="0">
                <a:hlinkClick r:id="rId6"/>
              </a:rPr>
              <a:t>Burp Suite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Wireshark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Network analysis/packet injection</a:t>
            </a:r>
          </a:p>
          <a:p>
            <a:r>
              <a:rPr lang="en-US" dirty="0"/>
              <a:t>Programming (Python, </a:t>
            </a:r>
            <a:r>
              <a:rPr lang="en-US" dirty="0" err="1">
                <a:hlinkClick r:id="rId8"/>
              </a:rPr>
              <a:t>pwntools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Cryptography, reverse engineering</a:t>
            </a:r>
          </a:p>
          <a:p>
            <a:r>
              <a:rPr lang="en-US" dirty="0"/>
              <a:t>Fun stuff? (</a:t>
            </a:r>
            <a:r>
              <a:rPr lang="en-US" dirty="0" err="1">
                <a:hlinkClick r:id="rId9"/>
              </a:rPr>
              <a:t>stegosuite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They hide text in images as strings??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3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F148-BF54-9370-35F7-97F6DC3B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77CD-1066-5490-AE12-9073307474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https://ctftime.org/</a:t>
            </a:r>
            <a:endParaRPr lang="en-US" dirty="0"/>
          </a:p>
          <a:p>
            <a:pPr lvl="1"/>
            <a:r>
              <a:rPr lang="en-US" dirty="0"/>
              <a:t>Calendar/platform for most popular CTFS</a:t>
            </a:r>
          </a:p>
          <a:p>
            <a:r>
              <a:rPr lang="en-US" dirty="0">
                <a:hlinkClick r:id="rId4"/>
              </a:rPr>
              <a:t>https://capturetheflag.withgoogle.com/</a:t>
            </a:r>
            <a:endParaRPr lang="en-US" dirty="0"/>
          </a:p>
          <a:p>
            <a:pPr lvl="1"/>
            <a:r>
              <a:rPr lang="en-US" dirty="0"/>
              <a:t>They have cool Christmas challenges every </a:t>
            </a:r>
            <a:r>
              <a:rPr lang="en-US" dirty="0" err="1"/>
              <a:t>december</a:t>
            </a:r>
            <a:endParaRPr lang="en-US" dirty="0"/>
          </a:p>
          <a:p>
            <a:r>
              <a:rPr lang="en-US" dirty="0">
                <a:hlinkClick r:id="rId5"/>
              </a:rPr>
              <a:t>https://overthewire.org/wargames/</a:t>
            </a:r>
            <a:endParaRPr lang="en-US" dirty="0"/>
          </a:p>
          <a:p>
            <a:pPr lvl="1"/>
            <a:r>
              <a:rPr lang="en-US" dirty="0"/>
              <a:t>Accessible either by download or strictly over ssh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8600A6-197A-61F0-745D-A751DDCE72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6"/>
              </a:rPr>
              <a:t>https://picoctf.org/</a:t>
            </a:r>
            <a:endParaRPr lang="en-US" dirty="0"/>
          </a:p>
          <a:p>
            <a:pPr lvl="1"/>
            <a:r>
              <a:rPr lang="en-US" dirty="0"/>
              <a:t>lots of writeups! Geared towards beginners</a:t>
            </a:r>
          </a:p>
          <a:p>
            <a:pPr lvl="1"/>
            <a:r>
              <a:rPr lang="en-US" dirty="0"/>
              <a:t>Competition only once a year, but can access year round for practice</a:t>
            </a:r>
          </a:p>
          <a:p>
            <a:r>
              <a:rPr lang="en-US" dirty="0">
                <a:hlinkClick r:id="rId7"/>
              </a:rPr>
              <a:t>https://tryhackme.com/</a:t>
            </a:r>
            <a:endParaRPr lang="en-US" dirty="0"/>
          </a:p>
          <a:p>
            <a:r>
              <a:rPr lang="en-US" dirty="0">
                <a:hlinkClick r:id="rId8"/>
              </a:rPr>
              <a:t>https://hackthebox.com/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7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E794B-0F1D-425A-BFFF-9C7CB843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C1CE-3A71-643B-B6A7-D9D49967E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Google is your best friend</a:t>
            </a:r>
          </a:p>
          <a:p>
            <a:r>
              <a:rPr lang="en-US" dirty="0"/>
              <a:t>Select challenges for your own skill base</a:t>
            </a:r>
          </a:p>
          <a:p>
            <a:pPr lvl="1"/>
            <a:r>
              <a:rPr lang="en-US" dirty="0"/>
              <a:t>Categories</a:t>
            </a:r>
          </a:p>
          <a:p>
            <a:pPr lvl="2"/>
            <a:r>
              <a:rPr lang="en-US" dirty="0"/>
              <a:t>OSINT (open-source intelligence), Web, Reversing, Forensics, </a:t>
            </a:r>
            <a:r>
              <a:rPr lang="en-US" dirty="0" err="1"/>
              <a:t>Pwn</a:t>
            </a:r>
            <a:r>
              <a:rPr lang="en-US" dirty="0"/>
              <a:t>, Cryptography</a:t>
            </a:r>
          </a:p>
          <a:p>
            <a:pPr lvl="1"/>
            <a:r>
              <a:rPr lang="en-US" dirty="0"/>
              <a:t>Difficulties</a:t>
            </a:r>
          </a:p>
          <a:p>
            <a:r>
              <a:rPr lang="en-US" dirty="0"/>
              <a:t>Find a team to compete with</a:t>
            </a:r>
          </a:p>
          <a:p>
            <a:pPr lvl="1"/>
            <a:r>
              <a:rPr lang="en-US" dirty="0"/>
              <a:t>Both for variety of skillset and morale</a:t>
            </a:r>
          </a:p>
          <a:p>
            <a:r>
              <a:rPr lang="en-US" dirty="0"/>
              <a:t>Read writeups</a:t>
            </a:r>
          </a:p>
          <a:p>
            <a:r>
              <a:rPr lang="en-US" dirty="0" err="1"/>
              <a:t>Practise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066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A726-5F7C-A96C-E6D9-F28D7E1D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EA693-47B2-6264-ABAF-97A43446A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competitions have a writeup portion once the event ends</a:t>
            </a:r>
          </a:p>
          <a:p>
            <a:pPr lvl="1"/>
            <a:r>
              <a:rPr lang="en-US" dirty="0"/>
              <a:t>Can be for prizes as well</a:t>
            </a:r>
          </a:p>
          <a:p>
            <a:r>
              <a:rPr lang="en-US" dirty="0"/>
              <a:t>Players write their approach towards a challenge, successful or not</a:t>
            </a:r>
          </a:p>
          <a:p>
            <a:pPr lvl="1"/>
            <a:r>
              <a:rPr lang="en-US" dirty="0"/>
              <a:t>Most made public!</a:t>
            </a:r>
          </a:p>
          <a:p>
            <a:r>
              <a:rPr lang="en-US" dirty="0"/>
              <a:t>Recommendations:</a:t>
            </a:r>
          </a:p>
          <a:p>
            <a:pPr lvl="1"/>
            <a:r>
              <a:rPr lang="en-US" dirty="0">
                <a:hlinkClick r:id="rId3"/>
              </a:rPr>
              <a:t>https://picoctf.org/</a:t>
            </a:r>
            <a:r>
              <a:rPr lang="en-US" dirty="0"/>
              <a:t> (lots of writeups!)</a:t>
            </a:r>
          </a:p>
          <a:p>
            <a:pPr lvl="1"/>
            <a:r>
              <a:rPr lang="en-US" dirty="0">
                <a:hlinkClick r:id="rId4"/>
              </a:rPr>
              <a:t>https://ctftime.org/writeups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4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2135-52EA-6D16-F3C4-80CB44FC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5BC1B-4445-09A4-49E1-CBB98B9AC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https://app.hackthebox.com/starting-point</a:t>
            </a:r>
          </a:p>
        </p:txBody>
      </p:sp>
    </p:spTree>
    <p:extLst>
      <p:ext uri="{BB962C8B-B14F-4D97-AF65-F5344CB8AC3E}">
        <p14:creationId xmlns:p14="http://schemas.microsoft.com/office/powerpoint/2010/main" val="246441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F9BB-DC38-16D0-10AB-1EE4071E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15EEA-6E56-F316-C3FA-3E78F550B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Cyberpocalyse</a:t>
            </a:r>
            <a:r>
              <a:rPr lang="en-US" dirty="0"/>
              <a:t> preview?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7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75" name="Rectangle 17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17220" r="9210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US" sz="3200" dirty="0"/>
              <a:t>Title Lorem Ipsum dolor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Lorem ipsum dolor sit amet, consectetuer adipiscing elit. Maecenas porttitor congue massa.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Nunc viverra imperdiet enim. Fusce est. Vivamus a tellus.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Pellentesque habitant morbi tristique senectus et netus et malesuada fames ac turpis egestas. </a:t>
            </a:r>
          </a:p>
        </p:txBody>
      </p:sp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80</TotalTime>
  <Words>629</Words>
  <Application>Microsoft Office PowerPoint</Application>
  <PresentationFormat>Widescreen</PresentationFormat>
  <Paragraphs>96</Paragraphs>
  <Slides>9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Tw Cen MT</vt:lpstr>
      <vt:lpstr>Wingdings</vt:lpstr>
      <vt:lpstr>Circuit</vt:lpstr>
      <vt:lpstr>A Brief Introduction  to Capture-The-Flag</vt:lpstr>
      <vt:lpstr>What are “CTF”s and wargames?</vt:lpstr>
      <vt:lpstr>Recommended installations</vt:lpstr>
      <vt:lpstr>Platforms</vt:lpstr>
      <vt:lpstr>How do I get started</vt:lpstr>
      <vt:lpstr>Writeups</vt:lpstr>
      <vt:lpstr>Demo</vt:lpstr>
      <vt:lpstr>BONUs</vt:lpstr>
      <vt:lpstr>Title Lorem Ipsum dolor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Rebecca Reid</dc:creator>
  <cp:lastModifiedBy>Rebecca Reid</cp:lastModifiedBy>
  <cp:revision>1</cp:revision>
  <dcterms:created xsi:type="dcterms:W3CDTF">2025-03-21T20:47:22Z</dcterms:created>
  <dcterms:modified xsi:type="dcterms:W3CDTF">2025-03-25T19:30:13Z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