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handoutMasterIdLst>
    <p:handoutMasterId r:id="rId41"/>
  </p:handoutMasterIdLst>
  <p:sldIdLst>
    <p:sldId id="256" r:id="rId5"/>
    <p:sldId id="261" r:id="rId6"/>
    <p:sldId id="260" r:id="rId7"/>
    <p:sldId id="262" r:id="rId8"/>
    <p:sldId id="25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0" r:id="rId29"/>
    <p:sldId id="291" r:id="rId30"/>
    <p:sldId id="292" r:id="rId31"/>
    <p:sldId id="293" r:id="rId32"/>
    <p:sldId id="282" r:id="rId33"/>
    <p:sldId id="283" r:id="rId34"/>
    <p:sldId id="284" r:id="rId35"/>
    <p:sldId id="285" r:id="rId36"/>
    <p:sldId id="286" r:id="rId37"/>
    <p:sldId id="287" r:id="rId38"/>
    <p:sldId id="289" r:id="rId39"/>
  </p:sldIdLst>
  <p:sldSz cx="12192000" cy="6858000"/>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22" autoAdjust="0"/>
    <p:restoredTop sz="96327" autoAdjust="0"/>
  </p:normalViewPr>
  <p:slideViewPr>
    <p:cSldViewPr snapToGrid="0">
      <p:cViewPr varScale="1">
        <p:scale>
          <a:sx n="117" d="100"/>
          <a:sy n="117" d="100"/>
        </p:scale>
        <p:origin x="176" y="4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3" d="100"/>
          <a:sy n="103" d="100"/>
        </p:scale>
        <p:origin x="461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Q1</c:v>
                </c:pt>
              </c:strCache>
            </c:strRef>
          </c:tx>
          <c:spPr>
            <a:solidFill>
              <a:schemeClr val="accent1">
                <a:lumMod val="50000"/>
              </a:schemeClr>
            </a:solidFill>
            <a:ln>
              <a:noFill/>
            </a:ln>
            <a:effectLst/>
          </c:spPr>
          <c:invertIfNegative val="0"/>
          <c:dPt>
            <c:idx val="8"/>
            <c:invertIfNegative val="0"/>
            <c:bubble3D val="0"/>
            <c:spPr>
              <a:solidFill>
                <a:schemeClr val="accent1">
                  <a:lumMod val="50000"/>
                </a:schemeClr>
              </a:solidFill>
              <a:ln>
                <a:noFill/>
              </a:ln>
              <a:effectLst/>
            </c:spPr>
            <c:extLst>
              <c:ext xmlns:c16="http://schemas.microsoft.com/office/drawing/2014/chart" uri="{C3380CC4-5D6E-409C-BE32-E72D297353CC}">
                <c16:uniqueId val="{00000001-BD26-B24B-AA8C-EFCD7A6639D5}"/>
              </c:ext>
            </c:extLst>
          </c:dPt>
          <c:dPt>
            <c:idx val="9"/>
            <c:invertIfNegative val="0"/>
            <c:bubble3D val="0"/>
            <c:spPr>
              <a:solidFill>
                <a:schemeClr val="accent1">
                  <a:lumMod val="50000"/>
                </a:schemeClr>
              </a:solidFill>
              <a:ln>
                <a:noFill/>
              </a:ln>
              <a:effectLst/>
            </c:spPr>
            <c:extLst>
              <c:ext xmlns:c16="http://schemas.microsoft.com/office/drawing/2014/chart" uri="{C3380CC4-5D6E-409C-BE32-E72D297353CC}">
                <c16:uniqueId val="{00000003-BD26-B24B-AA8C-EFCD7A6639D5}"/>
              </c:ext>
            </c:extLst>
          </c:dPt>
          <c:dPt>
            <c:idx val="1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5-BD26-B24B-AA8C-EFCD7A6639D5}"/>
              </c:ext>
            </c:extLst>
          </c:dPt>
          <c:cat>
            <c:strRef>
              <c:f>Sheet1!$A$3:$A$14</c:f>
              <c:strCache>
                <c:ptCount val="12"/>
                <c:pt idx="0">
                  <c:v>'11</c:v>
                </c:pt>
                <c:pt idx="1">
                  <c:v>'12</c:v>
                </c:pt>
                <c:pt idx="2">
                  <c:v>'13</c:v>
                </c:pt>
                <c:pt idx="3">
                  <c:v>'14</c:v>
                </c:pt>
                <c:pt idx="4">
                  <c:v>'15</c:v>
                </c:pt>
                <c:pt idx="5">
                  <c:v>'16</c:v>
                </c:pt>
                <c:pt idx="6">
                  <c:v>'17</c:v>
                </c:pt>
                <c:pt idx="7">
                  <c:v>'18</c:v>
                </c:pt>
                <c:pt idx="8">
                  <c:v>'19</c:v>
                </c:pt>
                <c:pt idx="9">
                  <c:v>'20</c:v>
                </c:pt>
                <c:pt idx="10">
                  <c:v>'21</c:v>
                </c:pt>
                <c:pt idx="11">
                  <c:v>'22E*</c:v>
                </c:pt>
              </c:strCache>
            </c:strRef>
          </c:cat>
          <c:val>
            <c:numRef>
              <c:f>Sheet1!$B$3:$B$14</c:f>
              <c:numCache>
                <c:formatCode>"$"#,##0_);[Red]\("$"#,##0\)</c:formatCode>
                <c:ptCount val="12"/>
                <c:pt idx="0">
                  <c:v>365</c:v>
                </c:pt>
                <c:pt idx="1">
                  <c:v>426</c:v>
                </c:pt>
                <c:pt idx="2">
                  <c:v>475</c:v>
                </c:pt>
                <c:pt idx="3">
                  <c:v>479</c:v>
                </c:pt>
                <c:pt idx="4">
                  <c:v>542</c:v>
                </c:pt>
                <c:pt idx="5">
                  <c:v>569</c:v>
                </c:pt>
                <c:pt idx="6">
                  <c:v>652.78599999999994</c:v>
                </c:pt>
                <c:pt idx="7" formatCode="General">
                  <c:v>769.4</c:v>
                </c:pt>
                <c:pt idx="8" formatCode="General">
                  <c:v>820.4</c:v>
                </c:pt>
                <c:pt idx="9" formatCode="General">
                  <c:v>834.38099999999997</c:v>
                </c:pt>
                <c:pt idx="10" formatCode="General">
                  <c:v>970.32100000000003</c:v>
                </c:pt>
                <c:pt idx="11" formatCode="General">
                  <c:v>4750</c:v>
                </c:pt>
              </c:numCache>
            </c:numRef>
          </c:val>
          <c:extLst>
            <c:ext xmlns:c16="http://schemas.microsoft.com/office/drawing/2014/chart" uri="{C3380CC4-5D6E-409C-BE32-E72D297353CC}">
              <c16:uniqueId val="{00000006-BD26-B24B-AA8C-EFCD7A6639D5}"/>
            </c:ext>
          </c:extLst>
        </c:ser>
        <c:ser>
          <c:idx val="1"/>
          <c:order val="1"/>
          <c:tx>
            <c:strRef>
              <c:f>Sheet1!$C$1</c:f>
              <c:strCache>
                <c:ptCount val="1"/>
                <c:pt idx="0">
                  <c:v>Q2</c:v>
                </c:pt>
              </c:strCache>
            </c:strRef>
          </c:tx>
          <c:spPr>
            <a:solidFill>
              <a:schemeClr val="accent1"/>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8-BD26-B24B-AA8C-EFCD7A6639D5}"/>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A-BD26-B24B-AA8C-EFCD7A6639D5}"/>
              </c:ext>
            </c:extLst>
          </c:dPt>
          <c:dPt>
            <c:idx val="11"/>
            <c:invertIfNegative val="0"/>
            <c:bubble3D val="0"/>
            <c:spPr>
              <a:solidFill>
                <a:srgbClr val="595959"/>
              </a:solidFill>
              <a:ln>
                <a:noFill/>
              </a:ln>
              <a:effectLst/>
            </c:spPr>
            <c:extLst>
              <c:ext xmlns:c16="http://schemas.microsoft.com/office/drawing/2014/chart" uri="{C3380CC4-5D6E-409C-BE32-E72D297353CC}">
                <c16:uniqueId val="{0000000C-BD26-B24B-AA8C-EFCD7A6639D5}"/>
              </c:ext>
            </c:extLst>
          </c:dPt>
          <c:cat>
            <c:strRef>
              <c:f>Sheet1!$A$3:$A$14</c:f>
              <c:strCache>
                <c:ptCount val="12"/>
                <c:pt idx="0">
                  <c:v>'11</c:v>
                </c:pt>
                <c:pt idx="1">
                  <c:v>'12</c:v>
                </c:pt>
                <c:pt idx="2">
                  <c:v>'13</c:v>
                </c:pt>
                <c:pt idx="3">
                  <c:v>'14</c:v>
                </c:pt>
                <c:pt idx="4">
                  <c:v>'15</c:v>
                </c:pt>
                <c:pt idx="5">
                  <c:v>'16</c:v>
                </c:pt>
                <c:pt idx="6">
                  <c:v>'17</c:v>
                </c:pt>
                <c:pt idx="7">
                  <c:v>'18</c:v>
                </c:pt>
                <c:pt idx="8">
                  <c:v>'19</c:v>
                </c:pt>
                <c:pt idx="9">
                  <c:v>'20</c:v>
                </c:pt>
                <c:pt idx="10">
                  <c:v>'21</c:v>
                </c:pt>
                <c:pt idx="11">
                  <c:v>'22E*</c:v>
                </c:pt>
              </c:strCache>
            </c:strRef>
          </c:cat>
          <c:val>
            <c:numRef>
              <c:f>Sheet1!$C$3:$C$14</c:f>
              <c:numCache>
                <c:formatCode>"$"#,##0_);[Red]\("$"#,##0\)</c:formatCode>
                <c:ptCount val="12"/>
                <c:pt idx="0">
                  <c:v>394</c:v>
                </c:pt>
                <c:pt idx="1">
                  <c:v>433</c:v>
                </c:pt>
                <c:pt idx="2">
                  <c:v>499</c:v>
                </c:pt>
                <c:pt idx="3">
                  <c:v>518</c:v>
                </c:pt>
                <c:pt idx="4">
                  <c:v>557</c:v>
                </c:pt>
                <c:pt idx="5">
                  <c:v>605</c:v>
                </c:pt>
                <c:pt idx="6">
                  <c:v>680.06899999999996</c:v>
                </c:pt>
                <c:pt idx="7" formatCode="General">
                  <c:v>776.8</c:v>
                </c:pt>
                <c:pt idx="8" formatCode="General">
                  <c:v>836.2</c:v>
                </c:pt>
                <c:pt idx="9" formatCode="General">
                  <c:v>861.327</c:v>
                </c:pt>
                <c:pt idx="10" formatCode="General">
                  <c:v>1024.3230000000001</c:v>
                </c:pt>
              </c:numCache>
            </c:numRef>
          </c:val>
          <c:extLst>
            <c:ext xmlns:c16="http://schemas.microsoft.com/office/drawing/2014/chart" uri="{C3380CC4-5D6E-409C-BE32-E72D297353CC}">
              <c16:uniqueId val="{0000000D-BD26-B24B-AA8C-EFCD7A6639D5}"/>
            </c:ext>
          </c:extLst>
        </c:ser>
        <c:ser>
          <c:idx val="2"/>
          <c:order val="2"/>
          <c:tx>
            <c:strRef>
              <c:f>Sheet1!$D$1</c:f>
              <c:strCache>
                <c:ptCount val="1"/>
                <c:pt idx="0">
                  <c:v>Q3</c:v>
                </c:pt>
              </c:strCache>
            </c:strRef>
          </c:tx>
          <c:spPr>
            <a:solidFill>
              <a:schemeClr val="accent1">
                <a:lumMod val="60000"/>
                <a:lumOff val="40000"/>
              </a:schemeClr>
            </a:solidFill>
            <a:ln>
              <a:noFill/>
            </a:ln>
            <a:effectLst/>
          </c:spPr>
          <c:invertIfNegative val="0"/>
          <c:dPt>
            <c:idx val="9"/>
            <c:invertIfNegative val="0"/>
            <c:bubble3D val="0"/>
            <c:spPr>
              <a:solidFill>
                <a:srgbClr val="9260D1"/>
              </a:solidFill>
              <a:ln>
                <a:noFill/>
              </a:ln>
              <a:effectLst/>
            </c:spPr>
            <c:extLst>
              <c:ext xmlns:c16="http://schemas.microsoft.com/office/drawing/2014/chart" uri="{C3380CC4-5D6E-409C-BE32-E72D297353CC}">
                <c16:uniqueId val="{0000000F-BD26-B24B-AA8C-EFCD7A6639D5}"/>
              </c:ext>
            </c:extLst>
          </c:dPt>
          <c:cat>
            <c:strRef>
              <c:f>Sheet1!$A$3:$A$14</c:f>
              <c:strCache>
                <c:ptCount val="12"/>
                <c:pt idx="0">
                  <c:v>'11</c:v>
                </c:pt>
                <c:pt idx="1">
                  <c:v>'12</c:v>
                </c:pt>
                <c:pt idx="2">
                  <c:v>'13</c:v>
                </c:pt>
                <c:pt idx="3">
                  <c:v>'14</c:v>
                </c:pt>
                <c:pt idx="4">
                  <c:v>'15</c:v>
                </c:pt>
                <c:pt idx="5">
                  <c:v>'16</c:v>
                </c:pt>
                <c:pt idx="6">
                  <c:v>'17</c:v>
                </c:pt>
                <c:pt idx="7">
                  <c:v>'18</c:v>
                </c:pt>
                <c:pt idx="8">
                  <c:v>'19</c:v>
                </c:pt>
                <c:pt idx="9">
                  <c:v>'20</c:v>
                </c:pt>
                <c:pt idx="10">
                  <c:v>'21</c:v>
                </c:pt>
                <c:pt idx="11">
                  <c:v>'22E*</c:v>
                </c:pt>
              </c:strCache>
            </c:strRef>
          </c:cat>
          <c:val>
            <c:numRef>
              <c:f>Sheet1!$D$3:$D$14</c:f>
              <c:numCache>
                <c:formatCode>"$"#,##0_);[Red]\("$"#,##0\)</c:formatCode>
                <c:ptCount val="12"/>
                <c:pt idx="0">
                  <c:v>387</c:v>
                </c:pt>
                <c:pt idx="1">
                  <c:v>444</c:v>
                </c:pt>
                <c:pt idx="2">
                  <c:v>483</c:v>
                </c:pt>
                <c:pt idx="3">
                  <c:v>522</c:v>
                </c:pt>
                <c:pt idx="4">
                  <c:v>556</c:v>
                </c:pt>
                <c:pt idx="5">
                  <c:v>615</c:v>
                </c:pt>
                <c:pt idx="6">
                  <c:v>695</c:v>
                </c:pt>
                <c:pt idx="7" formatCode="General">
                  <c:v>779.7</c:v>
                </c:pt>
                <c:pt idx="8" formatCode="General">
                  <c:v>853</c:v>
                </c:pt>
                <c:pt idx="9" formatCode="General">
                  <c:v>964.13400000000001</c:v>
                </c:pt>
                <c:pt idx="10" formatCode="General">
                  <c:v>1057.1300000000001</c:v>
                </c:pt>
              </c:numCache>
            </c:numRef>
          </c:val>
          <c:extLst>
            <c:ext xmlns:c16="http://schemas.microsoft.com/office/drawing/2014/chart" uri="{C3380CC4-5D6E-409C-BE32-E72D297353CC}">
              <c16:uniqueId val="{00000010-BD26-B24B-AA8C-EFCD7A6639D5}"/>
            </c:ext>
          </c:extLst>
        </c:ser>
        <c:ser>
          <c:idx val="3"/>
          <c:order val="3"/>
          <c:tx>
            <c:strRef>
              <c:f>Sheet1!$E$1</c:f>
              <c:strCache>
                <c:ptCount val="1"/>
                <c:pt idx="0">
                  <c:v>Q4</c:v>
                </c:pt>
              </c:strCache>
            </c:strRef>
          </c:tx>
          <c:spPr>
            <a:solidFill>
              <a:schemeClr val="accent1">
                <a:lumMod val="40000"/>
                <a:lumOff val="60000"/>
              </a:schemeClr>
            </a:solidFill>
            <a:ln>
              <a:noFill/>
            </a:ln>
            <a:effectLst/>
          </c:spPr>
          <c:invertIfNegative val="0"/>
          <c:dPt>
            <c:idx val="8"/>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2-BD26-B24B-AA8C-EFCD7A6639D5}"/>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4-BD26-B24B-AA8C-EFCD7A6639D5}"/>
              </c:ext>
            </c:extLst>
          </c:dPt>
          <c:cat>
            <c:strRef>
              <c:f>Sheet1!$A$3:$A$14</c:f>
              <c:strCache>
                <c:ptCount val="12"/>
                <c:pt idx="0">
                  <c:v>'11</c:v>
                </c:pt>
                <c:pt idx="1">
                  <c:v>'12</c:v>
                </c:pt>
                <c:pt idx="2">
                  <c:v>'13</c:v>
                </c:pt>
                <c:pt idx="3">
                  <c:v>'14</c:v>
                </c:pt>
                <c:pt idx="4">
                  <c:v>'15</c:v>
                </c:pt>
                <c:pt idx="5">
                  <c:v>'16</c:v>
                </c:pt>
                <c:pt idx="6">
                  <c:v>'17</c:v>
                </c:pt>
                <c:pt idx="7">
                  <c:v>'18</c:v>
                </c:pt>
                <c:pt idx="8">
                  <c:v>'19</c:v>
                </c:pt>
                <c:pt idx="9">
                  <c:v>'20</c:v>
                </c:pt>
                <c:pt idx="10">
                  <c:v>'21</c:v>
                </c:pt>
                <c:pt idx="11">
                  <c:v>'22E*</c:v>
                </c:pt>
              </c:strCache>
            </c:strRef>
          </c:cat>
          <c:val>
            <c:numRef>
              <c:f>Sheet1!$E$3:$E$14</c:f>
              <c:numCache>
                <c:formatCode>"$"#,##0_);[Red]\("$"#,##0\)</c:formatCode>
                <c:ptCount val="12"/>
                <c:pt idx="0">
                  <c:v>391</c:v>
                </c:pt>
                <c:pt idx="1">
                  <c:v>454</c:v>
                </c:pt>
                <c:pt idx="2">
                  <c:v>505</c:v>
                </c:pt>
                <c:pt idx="3">
                  <c:v>539</c:v>
                </c:pt>
                <c:pt idx="4">
                  <c:v>587</c:v>
                </c:pt>
                <c:pt idx="5">
                  <c:v>634</c:v>
                </c:pt>
                <c:pt idx="6">
                  <c:v>697</c:v>
                </c:pt>
                <c:pt idx="7" formatCode="General">
                  <c:v>795.1</c:v>
                </c:pt>
                <c:pt idx="8" formatCode="General">
                  <c:v>851.1</c:v>
                </c:pt>
                <c:pt idx="9" formatCode="General">
                  <c:v>1025.4390000000001</c:v>
                </c:pt>
                <c:pt idx="10" formatCode="General">
                  <c:v>1152.4190000000001</c:v>
                </c:pt>
              </c:numCache>
            </c:numRef>
          </c:val>
          <c:extLst>
            <c:ext xmlns:c16="http://schemas.microsoft.com/office/drawing/2014/chart" uri="{C3380CC4-5D6E-409C-BE32-E72D297353CC}">
              <c16:uniqueId val="{00000015-BD26-B24B-AA8C-EFCD7A6639D5}"/>
            </c:ext>
          </c:extLst>
        </c:ser>
        <c:dLbls>
          <c:showLegendKey val="0"/>
          <c:showVal val="0"/>
          <c:showCatName val="0"/>
          <c:showSerName val="0"/>
          <c:showPercent val="0"/>
          <c:showBubbleSize val="0"/>
        </c:dLbls>
        <c:gapWidth val="79"/>
        <c:overlap val="100"/>
        <c:axId val="433842704"/>
        <c:axId val="433843032"/>
      </c:barChart>
      <c:catAx>
        <c:axId val="433842704"/>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3843032"/>
        <c:crosses val="autoZero"/>
        <c:auto val="1"/>
        <c:lblAlgn val="ctr"/>
        <c:lblOffset val="100"/>
        <c:noMultiLvlLbl val="0"/>
      </c:catAx>
      <c:valAx>
        <c:axId val="4338430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a:solidFill>
                      <a:schemeClr val="tx1"/>
                    </a:solidFill>
                  </a:rPr>
                  <a:t>$ Millions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_);[Red]\(#,##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crossAx val="433842704"/>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9EBCFA-0CE2-4A89-8946-0F5E3E710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02777A9-7004-4E6A-A966-7A45A8D16A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1B2B96-935C-4E33-8AB6-12B49957FB30}" type="datetimeFigureOut">
              <a:rPr lang="en-US"/>
              <a:t>11/20/22</a:t>
            </a:fld>
            <a:endParaRPr/>
          </a:p>
        </p:txBody>
      </p:sp>
      <p:sp>
        <p:nvSpPr>
          <p:cNvPr id="4" name="Footer Placeholder 3">
            <a:extLst>
              <a:ext uri="{FF2B5EF4-FFF2-40B4-BE49-F238E27FC236}">
                <a16:creationId xmlns:a16="http://schemas.microsoft.com/office/drawing/2014/main" id="{B4243AFB-A93F-41E6-B3FD-EE51F24745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244E995-49EF-4046-B58E-C57E1A05DC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03C2E-0CD0-4868-B096-48302A79D453}" type="slidenum">
              <a:rPr/>
              <a:t>‹#›</a:t>
            </a:fld>
            <a:endParaRPr/>
          </a:p>
        </p:txBody>
      </p:sp>
    </p:spTree>
    <p:extLst>
      <p:ext uri="{BB962C8B-B14F-4D97-AF65-F5344CB8AC3E}">
        <p14:creationId xmlns:p14="http://schemas.microsoft.com/office/powerpoint/2010/main" val="3132870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C2542-699D-4A89-AAB1-134E0E425CBA}" type="datetimeFigureOut">
              <a:rPr lang="en-US"/>
              <a:t>11/20/22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87158-5AD9-4F9D-82F5-B27354584B0B}" type="slidenum">
              <a:rPr/>
              <a:t>‹#›</a:t>
            </a:fld>
            <a:endParaRPr/>
          </a:p>
        </p:txBody>
      </p:sp>
    </p:spTree>
    <p:extLst>
      <p:ext uri="{BB962C8B-B14F-4D97-AF65-F5344CB8AC3E}">
        <p14:creationId xmlns:p14="http://schemas.microsoft.com/office/powerpoint/2010/main" val="24063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3.sv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3.svg"/><Relationship Id="rId4" Type="http://schemas.openxmlformats.org/officeDocument/2006/relationships/tags" Target="../tags/tag14.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gal Disclosure NDA">
    <p:spTree>
      <p:nvGrpSpPr>
        <p:cNvPr id="1" name=""/>
        <p:cNvGrpSpPr/>
        <p:nvPr/>
      </p:nvGrpSpPr>
      <p:grpSpPr>
        <a:xfrm>
          <a:off x="0" y="0"/>
          <a:ext cx="0" cy="0"/>
          <a:chOff x="0" y="0"/>
          <a:chExt cx="0" cy="0"/>
        </a:xfrm>
      </p:grpSpPr>
      <p:sp>
        <p:nvSpPr>
          <p:cNvPr id="2" name="Content Placeholder 2"/>
          <p:cNvSpPr>
            <a:spLocks noGrp="1"/>
          </p:cNvSpPr>
          <p:nvPr>
            <p:custDataLst>
              <p:tags r:id="rId1"/>
            </p:custDataLst>
          </p:nvPr>
        </p:nvSpPr>
        <p:spPr>
          <a:xfrm>
            <a:off x="438150" y="463062"/>
            <a:ext cx="11315700" cy="534034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027113"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sz="3200" b="1">
                <a:solidFill>
                  <a:schemeClr val="tx1"/>
                </a:solidFill>
              </a:rPr>
              <a:t>CONFIDENTIAL INFORMATION</a:t>
            </a:r>
          </a:p>
          <a:p>
            <a:pPr marL="0" indent="0">
              <a:buNone/>
            </a:pPr>
            <a:r>
              <a:rPr sz="2200">
                <a:solidFill>
                  <a:schemeClr val="tx1"/>
                </a:solidFill>
              </a:rPr>
              <a:t>The information contained in this presentation is the confidential and proprietary information of Synopsys. You are not permitted to disseminate or use any of </a:t>
            </a:r>
            <a:br>
              <a:rPr sz="2200">
                <a:solidFill>
                  <a:schemeClr val="tx1"/>
                </a:solidFill>
              </a:rPr>
            </a:br>
            <a:r>
              <a:rPr sz="2200">
                <a:solidFill>
                  <a:schemeClr val="tx1"/>
                </a:solidFill>
              </a:rPr>
              <a:t>the information provided to you in this presentation outside of Synopsys </a:t>
            </a:r>
            <a:br>
              <a:rPr sz="2200">
                <a:solidFill>
                  <a:schemeClr val="tx1"/>
                </a:solidFill>
              </a:rPr>
            </a:br>
            <a:r>
              <a:rPr sz="2200">
                <a:solidFill>
                  <a:schemeClr val="tx1"/>
                </a:solidFill>
              </a:rPr>
              <a:t>without prior written authorization. </a:t>
            </a:r>
          </a:p>
          <a:p>
            <a:pPr>
              <a:buNone/>
            </a:pPr>
            <a:r>
              <a:rPr>
                <a:solidFill>
                  <a:schemeClr val="tx1"/>
                </a:solidFill>
              </a:rPr>
              <a:t> </a:t>
            </a:r>
          </a:p>
          <a:p>
            <a:pPr>
              <a:buNone/>
            </a:pPr>
            <a:r>
              <a:rPr sz="3200" b="1">
                <a:solidFill>
                  <a:schemeClr val="tx1"/>
                </a:solidFill>
              </a:rPr>
              <a:t>IMPORTANT NOTICE</a:t>
            </a:r>
          </a:p>
          <a:p>
            <a:pPr marL="0" indent="0">
              <a:buNone/>
            </a:pPr>
            <a:r>
              <a:rPr sz="2200">
                <a:solidFill>
                  <a:schemeClr val="tx1"/>
                </a:solidFill>
              </a:rPr>
              <a:t>In the event information in this presentation reflects Synopsys’ future plans, such plans are as of the date of this presentation and are subject to change. Synopsys is not obligated to update this presentation or develop the products with the features and functionality discussed in this presentation. Additionally, Synopsys’ services and products may only be offered and purchased pursuant to an authorized quote and purchase order or a mutually agreed upon written contract with Synopsys.</a:t>
            </a:r>
          </a:p>
        </p:txBody>
      </p:sp>
      <p:sp>
        <p:nvSpPr>
          <p:cNvPr id="3" name="ConStatement"/>
          <p:cNvSpPr txBox="1"/>
          <p:nvPr userDrawn="1">
            <p:custDataLst>
              <p:tags r:id="rId2"/>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15:guide id="2" pos="7392">
          <p15:clr>
            <a:srgbClr val="5ACBF0"/>
          </p15:clr>
        </p15:guide>
        <p15:guide id="3" orient="horz" pos="3888">
          <p15:clr>
            <a:srgbClr val="5ACBF0"/>
          </p15:clr>
        </p15:guide>
        <p15:guide id="4" orient="horz" pos="372">
          <p15:clr>
            <a:srgbClr val="5ACBF0"/>
          </p15:clr>
        </p15:guide>
        <p15:guide id="5" pos="288">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Content Gray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2F5014-87B6-4C5E-A265-0DB64F3D815D}"/>
              </a:ext>
            </a:extLst>
          </p:cNvPr>
          <p:cNvSpPr/>
          <p:nvPr>
            <p:custDataLst>
              <p:tags r:id="rId1"/>
            </p:custDataLst>
          </p:nvPr>
        </p:nvSpPr>
        <p:spPr bwMode="ltGray">
          <a:xfrm>
            <a:off x="0" y="1465385"/>
            <a:ext cx="12192645" cy="50350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hasCustomPrompt="1"/>
            <p:custDataLst>
              <p:tags r:id="rId2"/>
            </p:custDataLst>
          </p:nvPr>
        </p:nvSpPr>
        <p:spPr>
          <a:xfrm>
            <a:off x="456555" y="1554480"/>
            <a:ext cx="11278244" cy="4846320"/>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Text Placeholder 6"/>
          <p:cNvSpPr>
            <a:spLocks noGrp="1"/>
          </p:cNvSpPr>
          <p:nvPr>
            <p:ph type="body" sz="quarter" idx="12" hasCustomPrompt="1"/>
            <p:custDataLst>
              <p:tags r:id="rId3"/>
            </p:custDataLst>
          </p:nvPr>
        </p:nvSpPr>
        <p:spPr>
          <a:xfrm>
            <a:off x="456555" y="1005839"/>
            <a:ext cx="11278244" cy="365760"/>
          </a:xfrm>
        </p:spPr>
        <p:txBody>
          <a:bodyPr>
            <a:noAutofit/>
          </a:bodyPr>
          <a:lstStyle>
            <a:lvl1pPr marL="0" indent="0">
              <a:spcBef>
                <a:spcPts val="0"/>
              </a:spcBef>
              <a:buFont typeface="Arial" panose="020B0604020202020204" pitchFamily="34" charset="0"/>
              <a:buNone/>
              <a:defRPr sz="2200" i="0">
                <a:solidFill>
                  <a:schemeClr val="tx1"/>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rPr dirty="0"/>
              <a:t>Click to </a:t>
            </a:r>
            <a:r>
              <a:rPr lang="en-US" dirty="0"/>
              <a:t>a</a:t>
            </a:r>
            <a:r>
              <a:rPr dirty="0"/>
              <a:t>dd a </a:t>
            </a:r>
            <a:r>
              <a:rPr lang="en-US" dirty="0"/>
              <a:t>s</a:t>
            </a:r>
            <a:r>
              <a:rPr dirty="0"/>
              <a:t>ubtitle</a:t>
            </a:r>
          </a:p>
        </p:txBody>
      </p:sp>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4"/>
            </p:custDataLst>
          </p:nvPr>
        </p:nvSpPr>
        <p:spPr/>
        <p:txBody>
          <a:bodyPr/>
          <a:lstStyle>
            <a:lvl1pPr>
              <a:defRPr/>
            </a:lvl1pPr>
          </a:lstStyle>
          <a:p>
            <a:r>
              <a:t>Click to Add a Title</a:t>
            </a:r>
          </a:p>
        </p:txBody>
      </p:sp>
      <p:sp>
        <p:nvSpPr>
          <p:cNvPr id="6" name="ConStatement"/>
          <p:cNvSpPr txBox="1"/>
          <p:nvPr>
            <p:custDataLst>
              <p:tags r:id="rId5"/>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sz="800">
                <a:solidFill>
                  <a:srgbClr val="7F7F7F"/>
                </a:solidFill>
                <a:latin typeface="Arial"/>
              </a:rPr>
              <a:t>Synopsys Confidential Information</a:t>
            </a:r>
          </a:p>
        </p:txBody>
      </p:sp>
    </p:spTree>
    <p:extLst>
      <p:ext uri="{BB962C8B-B14F-4D97-AF65-F5344CB8AC3E}">
        <p14:creationId xmlns:p14="http://schemas.microsoft.com/office/powerpoint/2010/main" val="2916389331"/>
      </p:ext>
    </p:extLst>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1152">
          <p15:clr>
            <a:srgbClr val="5ACBF0"/>
          </p15:clr>
        </p15:guide>
        <p15:guide id="4" orient="horz" pos="3888">
          <p15:clr>
            <a:srgbClr val="5ACBF0"/>
          </p15:clr>
        </p15:guide>
        <p15:guide id="5" orient="horz" pos="720">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Gray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2F5014-87B6-4C5E-A265-0DB64F3D815D}"/>
              </a:ext>
            </a:extLst>
          </p:cNvPr>
          <p:cNvSpPr/>
          <p:nvPr>
            <p:custDataLst>
              <p:tags r:id="rId1"/>
            </p:custDataLst>
          </p:nvPr>
        </p:nvSpPr>
        <p:spPr bwMode="ltGray">
          <a:xfrm>
            <a:off x="0" y="1465385"/>
            <a:ext cx="12192645" cy="50350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hasCustomPrompt="1"/>
            <p:custDataLst>
              <p:tags r:id="rId2"/>
            </p:custDataLst>
          </p:nvPr>
        </p:nvSpPr>
        <p:spPr>
          <a:xfrm>
            <a:off x="456555" y="1554480"/>
            <a:ext cx="11278244" cy="4846320"/>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3"/>
            </p:custDataLst>
          </p:nvPr>
        </p:nvSpPr>
        <p:spPr/>
        <p:txBody>
          <a:bodyPr/>
          <a:lstStyle>
            <a:lvl1pPr>
              <a:defRPr/>
            </a:lvl1pPr>
          </a:lstStyle>
          <a:p>
            <a:r>
              <a:t>Click to Add a Title</a:t>
            </a:r>
          </a:p>
        </p:txBody>
      </p:sp>
      <p:sp>
        <p:nvSpPr>
          <p:cNvPr id="6" name="ConStatement"/>
          <p:cNvSpPr txBox="1"/>
          <p:nvPr>
            <p:custDataLst>
              <p:tags r:id="rId4"/>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sz="800">
                <a:solidFill>
                  <a:srgbClr val="7F7F7F"/>
                </a:solidFill>
                <a:latin typeface="Arial"/>
              </a:rPr>
              <a:t>Synopsys Confidential Information</a:t>
            </a:r>
          </a:p>
        </p:txBody>
      </p:sp>
    </p:spTree>
    <p:extLst>
      <p:ext uri="{BB962C8B-B14F-4D97-AF65-F5344CB8AC3E}">
        <p14:creationId xmlns:p14="http://schemas.microsoft.com/office/powerpoint/2010/main" val="3052646980"/>
      </p:ext>
    </p:extLst>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1152">
          <p15:clr>
            <a:srgbClr val="5ACBF0"/>
          </p15:clr>
        </p15:guide>
        <p15:guide id="4" orient="horz" pos="3888">
          <p15:clr>
            <a:srgbClr val="5ACBF0"/>
          </p15:clr>
        </p15:guide>
        <p15:guide id="5" orient="horz" pos="72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t>Click to Add a Title</a:t>
            </a:r>
          </a:p>
        </p:txBody>
      </p:sp>
      <p:sp>
        <p:nvSpPr>
          <p:cNvPr id="3" name="Content Placeholder 2"/>
          <p:cNvSpPr>
            <a:spLocks noGrp="1"/>
          </p:cNvSpPr>
          <p:nvPr>
            <p:ph sz="half" idx="1" hasCustomPrompt="1"/>
            <p:custDataLst>
              <p:tags r:id="rId2"/>
            </p:custDataLst>
          </p:nvPr>
        </p:nvSpPr>
        <p:spPr>
          <a:xfrm>
            <a:off x="456555" y="1554480"/>
            <a:ext cx="5525117" cy="4846320"/>
          </a:xfrm>
        </p:spPr>
        <p:txBody>
          <a:bodyPr vert="horz" lIns="91440" tIns="45720" rIns="91440" bIns="45720" rtlCol="0">
            <a:noAutofit/>
          </a:bodyPr>
          <a:lstStyle>
            <a:lvl1pPr>
              <a:defRPr/>
            </a:lvl1pPr>
            <a:lvl2pPr>
              <a:defRPr/>
            </a:lvl2pPr>
            <a:lvl3pPr>
              <a:defRPr/>
            </a:lvl3pPr>
            <a:lvl4pPr>
              <a:defRPr/>
            </a:lvl4pPr>
            <a:lvl5pPr>
              <a:defRPr/>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hasCustomPrompt="1"/>
            <p:custDataLst>
              <p:tags r:id="rId3"/>
            </p:custDataLst>
          </p:nvPr>
        </p:nvSpPr>
        <p:spPr>
          <a:xfrm>
            <a:off x="6209681" y="1554480"/>
            <a:ext cx="5525117" cy="4846320"/>
          </a:xfrm>
        </p:spPr>
        <p:txBody>
          <a:bodyPr vert="horz" lIns="91440" tIns="45720" rIns="91440" bIns="45720" rtlCol="0">
            <a:noAutofit/>
          </a:bodyPr>
          <a:lstStyle>
            <a:lvl1pPr>
              <a:defRPr/>
            </a:lvl1pPr>
            <a:lvl2pPr>
              <a:defRPr/>
            </a:lvl2pPr>
            <a:lvl3pPr>
              <a:defRPr/>
            </a:lvl3pPr>
            <a:lvl4pPr>
              <a:defRPr baseline="0"/>
            </a:lvl4pPr>
            <a:lvl5pPr>
              <a:defRPr baseline="0"/>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Text Placeholder 6"/>
          <p:cNvSpPr>
            <a:spLocks noGrp="1"/>
          </p:cNvSpPr>
          <p:nvPr>
            <p:ph type="body" sz="quarter" idx="12" hasCustomPrompt="1"/>
            <p:custDataLst>
              <p:tags r:id="rId4"/>
            </p:custDataLst>
          </p:nvPr>
        </p:nvSpPr>
        <p:spPr>
          <a:xfrm>
            <a:off x="456555" y="1005839"/>
            <a:ext cx="11278244" cy="365760"/>
          </a:xfrm>
        </p:spPr>
        <p:txBody>
          <a:bodyPr>
            <a:noAutofit/>
          </a:bodyPr>
          <a:lstStyle>
            <a:lvl1pPr marL="0" indent="0">
              <a:spcBef>
                <a:spcPts val="0"/>
              </a:spcBef>
              <a:buFont typeface="Arial" panose="020B0604020202020204" pitchFamily="34" charset="0"/>
              <a:buNone/>
              <a:defRPr sz="2200" i="0">
                <a:solidFill>
                  <a:schemeClr val="tx1"/>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rPr dirty="0"/>
              <a:t>Click to </a:t>
            </a:r>
            <a:r>
              <a:rPr lang="en-US" dirty="0"/>
              <a:t>a</a:t>
            </a:r>
            <a:r>
              <a:rPr dirty="0"/>
              <a:t>dd a </a:t>
            </a:r>
            <a:r>
              <a:rPr lang="en-US" dirty="0"/>
              <a:t>s</a:t>
            </a:r>
            <a:r>
              <a:rPr dirty="0"/>
              <a:t>ubtitle</a:t>
            </a:r>
          </a:p>
        </p:txBody>
      </p:sp>
      <p:sp>
        <p:nvSpPr>
          <p:cNvPr id="6" name="ConStatement"/>
          <p:cNvSpPr txBox="1"/>
          <p:nvPr userDrawn="1">
            <p:custDataLst>
              <p:tags r:id="rId5"/>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152">
          <p15:clr>
            <a:srgbClr val="5ACBF0"/>
          </p15:clr>
        </p15:guide>
        <p15:guide id="4" orient="horz" pos="720">
          <p15:clr>
            <a:srgbClr val="5ACBF0"/>
          </p15:clr>
        </p15:guide>
        <p15:guide id="5" orient="horz" pos="3888">
          <p15:clr>
            <a:srgbClr val="5ACBF0"/>
          </p15:clr>
        </p15:guide>
        <p15:guide id="6" pos="7392">
          <p15:clr>
            <a:srgbClr val="5ACBF0"/>
          </p15:clr>
        </p15:guide>
        <p15:guide id="7"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Content Gray Bar">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8534400" y="0"/>
            <a:ext cx="3658245"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5"/>
          <p:cNvSpPr>
            <a:spLocks noGrp="1"/>
          </p:cNvSpPr>
          <p:nvPr>
            <p:ph sz="quarter" idx="10" hasCustomPrompt="1"/>
            <p:custDataLst>
              <p:tags r:id="rId2"/>
            </p:custDataLst>
          </p:nvPr>
        </p:nvSpPr>
        <p:spPr>
          <a:xfrm>
            <a:off x="456555" y="1554480"/>
            <a:ext cx="7772400" cy="4846320"/>
          </a:xfrm>
        </p:spPr>
        <p:txBody>
          <a:bodyPr vert="horz" lIns="91440" tIns="45720" rIns="91440" bIns="45720" rtlCol="0">
            <a:noAutofit/>
          </a:bodyPr>
          <a:lstStyle>
            <a:lvl1pPr>
              <a:defRPr/>
            </a:lvl1pPr>
            <a:lvl2pPr>
              <a:defRPr/>
            </a:lvl2pPr>
            <a:lvl3pPr>
              <a:defRPr/>
            </a:lvl3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6" name="Content Placeholder 7"/>
          <p:cNvSpPr>
            <a:spLocks noGrp="1"/>
          </p:cNvSpPr>
          <p:nvPr>
            <p:ph sz="quarter" idx="11" hasCustomPrompt="1"/>
            <p:custDataLst>
              <p:tags r:id="rId3"/>
            </p:custDataLst>
          </p:nvPr>
        </p:nvSpPr>
        <p:spPr>
          <a:xfrm>
            <a:off x="8763322" y="686390"/>
            <a:ext cx="3200400" cy="5700328"/>
          </a:xfrm>
        </p:spPr>
        <p:txBody>
          <a:bodyPr anchor="ctr"/>
          <a:lstStyle>
            <a:lvl1pPr marL="173736" indent="-173736">
              <a:spcBef>
                <a:spcPts val="600"/>
              </a:spcBef>
              <a:buFont typeface="Arial" panose="020B0604020202020204" pitchFamily="34" charset="0"/>
              <a:buChar char="•"/>
              <a:defRPr sz="2000"/>
            </a:lvl1pPr>
            <a:lvl2pPr marL="512064" indent="-219456">
              <a:spcBef>
                <a:spcPts val="600"/>
              </a:spcBef>
              <a:buFont typeface="Arial" panose="020B0604020202020204" pitchFamily="34" charset="0"/>
              <a:buChar char="–"/>
              <a:defRPr/>
            </a:lvl2pPr>
            <a:lvl3pPr marL="804672" indent="-228600">
              <a:spcBef>
                <a:spcPts val="600"/>
              </a:spcBef>
              <a:buFont typeface="Arial" panose="020B0604020202020204" pitchFamily="34" charset="0"/>
              <a:buChar char="–"/>
              <a:defRPr/>
            </a:lvl3pPr>
            <a:lvl4pPr marL="1088136" indent="-219456">
              <a:spcBef>
                <a:spcPts val="336"/>
              </a:spcBef>
              <a:buFont typeface="Arial" panose="020B0604020202020204" pitchFamily="34" charset="0"/>
              <a:buChar char="–"/>
              <a:defRPr/>
            </a:lvl4pPr>
            <a:lvl5pPr marL="1088136" indent="-219456">
              <a:spcBef>
                <a:spcPts val="336"/>
              </a:spcBef>
              <a:buFont typeface="Arial" panose="020B0604020202020204" pitchFamily="34" charset="0"/>
              <a:buChar char="–"/>
              <a:defRPr/>
            </a:lvl5pPr>
            <a:lvl6pPr marL="1088136" indent="-219456">
              <a:spcBef>
                <a:spcPts val="336"/>
              </a:spcBef>
              <a:buFont typeface="Arial" panose="020B0604020202020204" pitchFamily="34" charset="0"/>
              <a:buChar char="–"/>
              <a:defRPr/>
            </a:lvl6pPr>
            <a:lvl7pPr marL="1088136" indent="-219456">
              <a:spcBef>
                <a:spcPts val="336"/>
              </a:spcBef>
              <a:buFont typeface="Arial" panose="020B0604020202020204" pitchFamily="34" charset="0"/>
              <a:buChar char="–"/>
              <a:defRPr/>
            </a:lvl7pPr>
            <a:lvl8pPr marL="1088136" indent="-219456">
              <a:spcBef>
                <a:spcPts val="336"/>
              </a:spcBef>
              <a:buFont typeface="Arial" panose="020B0604020202020204" pitchFamily="34" charset="0"/>
              <a:buChar char="–"/>
              <a:defRPr/>
            </a:lvl8pPr>
            <a:lvl9pPr marL="1088136" indent="-219456">
              <a:spcBef>
                <a:spcPts val="336"/>
              </a:spcBef>
              <a:buFont typeface="Arial" panose="020B0604020202020204" pitchFamily="34" charset="0"/>
              <a:buChar char="–"/>
              <a:defRPr/>
            </a:lvl9pPr>
          </a:lstStyle>
          <a:p>
            <a:pPr lvl="0"/>
            <a:r>
              <a:t>Click to add text or choose an icon below to insert other content</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7" name="Text Placeholder 6"/>
          <p:cNvSpPr>
            <a:spLocks noGrp="1"/>
          </p:cNvSpPr>
          <p:nvPr>
            <p:ph type="body" sz="quarter" idx="12" hasCustomPrompt="1"/>
            <p:custDataLst>
              <p:tags r:id="rId4"/>
            </p:custDataLst>
          </p:nvPr>
        </p:nvSpPr>
        <p:spPr>
          <a:xfrm>
            <a:off x="456555" y="1005839"/>
            <a:ext cx="7772400" cy="365760"/>
          </a:xfrm>
        </p:spPr>
        <p:txBody>
          <a:bodyPr>
            <a:noAutofit/>
          </a:bodyPr>
          <a:lstStyle>
            <a:lvl1pPr marL="0" indent="0">
              <a:spcBef>
                <a:spcPts val="0"/>
              </a:spcBef>
              <a:buFontTx/>
              <a:buNone/>
              <a:defRPr sz="2200" i="0">
                <a:solidFill>
                  <a:schemeClr val="tx1"/>
                </a:solidFill>
              </a:defRPr>
            </a:lvl1pPr>
            <a:lvl2pPr marL="0" indent="0">
              <a:spcBef>
                <a:spcPts val="0"/>
              </a:spcBef>
              <a:buFontTx/>
              <a:buNone/>
              <a:defRPr sz="2400">
                <a:solidFill>
                  <a:schemeClr val="tx1">
                    <a:lumMod val="65000"/>
                    <a:lumOff val="35000"/>
                  </a:schemeClr>
                </a:solidFill>
              </a:defRPr>
            </a:lvl2pPr>
            <a:lvl3pPr marL="0" indent="0">
              <a:spcBef>
                <a:spcPts val="0"/>
              </a:spcBef>
              <a:buFontTx/>
              <a:buNone/>
              <a:defRPr sz="2400">
                <a:solidFill>
                  <a:schemeClr val="tx1">
                    <a:lumMod val="65000"/>
                    <a:lumOff val="35000"/>
                  </a:schemeClr>
                </a:solidFill>
              </a:defRPr>
            </a:lvl3pPr>
            <a:lvl4pPr marL="0" indent="0">
              <a:spcBef>
                <a:spcPts val="0"/>
              </a:spcBef>
              <a:buFontTx/>
              <a:buNone/>
              <a:defRPr sz="2400">
                <a:solidFill>
                  <a:schemeClr val="tx1">
                    <a:lumMod val="65000"/>
                    <a:lumOff val="35000"/>
                  </a:schemeClr>
                </a:solidFill>
              </a:defRPr>
            </a:lvl4pPr>
            <a:lvl5pPr marL="0" indent="0">
              <a:spcBef>
                <a:spcPts val="0"/>
              </a:spcBef>
              <a:buFontTx/>
              <a:buNone/>
              <a:defRPr sz="2400">
                <a:solidFill>
                  <a:schemeClr val="tx1">
                    <a:lumMod val="65000"/>
                    <a:lumOff val="35000"/>
                  </a:schemeClr>
                </a:solidFill>
              </a:defRPr>
            </a:lvl5pPr>
            <a:lvl6pPr marL="0" indent="0">
              <a:spcBef>
                <a:spcPts val="0"/>
              </a:spcBef>
              <a:buFontTx/>
              <a:buNone/>
              <a:defRPr sz="2400">
                <a:solidFill>
                  <a:schemeClr val="tx1">
                    <a:lumMod val="65000"/>
                    <a:lumOff val="35000"/>
                  </a:schemeClr>
                </a:solidFill>
              </a:defRPr>
            </a:lvl6pPr>
            <a:lvl7pPr marL="0" indent="0">
              <a:spcBef>
                <a:spcPts val="0"/>
              </a:spcBef>
              <a:buFontTx/>
              <a:buNone/>
              <a:defRPr sz="2400">
                <a:solidFill>
                  <a:schemeClr val="tx1">
                    <a:lumMod val="65000"/>
                    <a:lumOff val="35000"/>
                  </a:schemeClr>
                </a:solidFill>
              </a:defRPr>
            </a:lvl7pPr>
            <a:lvl8pPr marL="0" indent="0">
              <a:spcBef>
                <a:spcPts val="0"/>
              </a:spcBef>
              <a:buFontTx/>
              <a:buNone/>
              <a:defRPr sz="2400">
                <a:solidFill>
                  <a:schemeClr val="tx1">
                    <a:lumMod val="65000"/>
                    <a:lumOff val="35000"/>
                  </a:schemeClr>
                </a:solidFill>
              </a:defRPr>
            </a:lvl8pPr>
            <a:lvl9pPr marL="0" indent="0">
              <a:spcBef>
                <a:spcPts val="0"/>
              </a:spcBef>
              <a:buFontTx/>
              <a:buNone/>
              <a:defRPr sz="2400">
                <a:solidFill>
                  <a:schemeClr val="tx1">
                    <a:lumMod val="65000"/>
                    <a:lumOff val="35000"/>
                  </a:schemeClr>
                </a:solidFill>
              </a:defRPr>
            </a:lvl9pPr>
          </a:lstStyle>
          <a:p>
            <a:pPr lvl="0"/>
            <a:r>
              <a:rPr dirty="0"/>
              <a:t>Click to </a:t>
            </a:r>
            <a:r>
              <a:rPr lang="en-US" dirty="0"/>
              <a:t>a</a:t>
            </a:r>
            <a:r>
              <a:rPr dirty="0"/>
              <a:t>dd a </a:t>
            </a:r>
            <a:r>
              <a:rPr lang="en-US" dirty="0"/>
              <a:t>s</a:t>
            </a:r>
            <a:r>
              <a:rPr dirty="0"/>
              <a:t>ubtitle</a:t>
            </a:r>
          </a:p>
        </p:txBody>
      </p:sp>
      <p:sp>
        <p:nvSpPr>
          <p:cNvPr id="8" name="TextBox 7">
            <a:extLst>
              <a:ext uri="{FF2B5EF4-FFF2-40B4-BE49-F238E27FC236}">
                <a16:creationId xmlns:a16="http://schemas.microsoft.com/office/drawing/2014/main" id="{CC02078C-B5C2-413D-869E-7A1B5863A89B}"/>
              </a:ext>
            </a:extLst>
          </p:cNvPr>
          <p:cNvSpPr txBox="1"/>
          <p:nvPr>
            <p:custDataLst>
              <p:tags r:id="rId5"/>
            </p:custDataLst>
          </p:nvPr>
        </p:nvSpPr>
        <p:spPr>
          <a:xfrm>
            <a:off x="10293026" y="6605399"/>
            <a:ext cx="1353017" cy="215444"/>
          </a:xfrm>
          <a:prstGeom prst="rect">
            <a:avLst/>
          </a:prstGeom>
          <a:noFill/>
        </p:spPr>
        <p:txBody>
          <a:bodyPr wrap="square" rtlCol="0">
            <a:spAutoFit/>
          </a:bodyPr>
          <a:lstStyle/>
          <a:p>
            <a:r>
              <a:rPr sz="800" dirty="0">
                <a:solidFill>
                  <a:schemeClr val="tx1">
                    <a:lumMod val="50000"/>
                    <a:lumOff val="50000"/>
                  </a:schemeClr>
                </a:solidFill>
              </a:rPr>
              <a:t>© </a:t>
            </a:r>
            <a:r>
              <a:rPr sz="800">
                <a:solidFill>
                  <a:schemeClr val="tx1">
                    <a:lumMod val="50000"/>
                    <a:lumOff val="50000"/>
                  </a:schemeClr>
                </a:solidFill>
              </a:rPr>
              <a:t>20</a:t>
            </a:r>
            <a:r>
              <a:rPr lang="en-US" sz="800">
                <a:solidFill>
                  <a:schemeClr val="tx1">
                    <a:lumMod val="50000"/>
                    <a:lumOff val="50000"/>
                  </a:schemeClr>
                </a:solidFill>
              </a:rPr>
              <a:t>22</a:t>
            </a:r>
            <a:r>
              <a:rPr sz="800">
                <a:solidFill>
                  <a:schemeClr val="tx1">
                    <a:lumMod val="50000"/>
                    <a:lumOff val="50000"/>
                  </a:schemeClr>
                </a:solidFill>
              </a:rPr>
              <a:t> </a:t>
            </a:r>
            <a:r>
              <a:rPr sz="800" dirty="0">
                <a:solidFill>
                  <a:schemeClr val="tx1">
                    <a:lumMod val="50000"/>
                    <a:lumOff val="50000"/>
                  </a:schemeClr>
                </a:solidFill>
              </a:rPr>
              <a:t>Synopsys, Inc. </a:t>
            </a:r>
          </a:p>
        </p:txBody>
      </p:sp>
      <p:sp>
        <p:nvSpPr>
          <p:cNvPr id="9" name="TextBox 8">
            <a:extLst>
              <a:ext uri="{FF2B5EF4-FFF2-40B4-BE49-F238E27FC236}">
                <a16:creationId xmlns:a16="http://schemas.microsoft.com/office/drawing/2014/main" id="{1C9E5331-3F34-4E1E-9A9D-9DBBF61D981B}"/>
              </a:ext>
            </a:extLst>
          </p:cNvPr>
          <p:cNvSpPr txBox="1"/>
          <p:nvPr>
            <p:custDataLst>
              <p:tags r:id="rId6"/>
            </p:custDataLst>
          </p:nvPr>
        </p:nvSpPr>
        <p:spPr>
          <a:xfrm>
            <a:off x="11308403" y="6605399"/>
            <a:ext cx="853440" cy="215444"/>
          </a:xfrm>
          <a:prstGeom prst="rect">
            <a:avLst/>
          </a:prstGeom>
          <a:noFill/>
        </p:spPr>
        <p:txBody>
          <a:bodyPr wrap="square" rtlCol="0">
            <a:spAutoFit/>
          </a:bodyPr>
          <a:lstStyle/>
          <a:p>
            <a:pPr algn="ctr"/>
            <a:fld id="{CAE2347F-76BC-4690-80B5-B24BA0EA7B0A}" type="slidenum">
              <a:rPr sz="800">
                <a:solidFill>
                  <a:schemeClr val="tx1">
                    <a:lumMod val="50000"/>
                    <a:lumOff val="50000"/>
                  </a:schemeClr>
                </a:solidFill>
              </a:rPr>
              <a:pPr algn="ctr"/>
              <a:t>‹#›</a:t>
            </a:fld>
            <a:endParaRPr sz="800">
              <a:solidFill>
                <a:schemeClr val="tx1">
                  <a:lumMod val="50000"/>
                  <a:lumOff val="50000"/>
                </a:schemeClr>
              </a:solidFill>
            </a:endParaRPr>
          </a:p>
        </p:txBody>
      </p:sp>
      <p:sp>
        <p:nvSpPr>
          <p:cNvPr id="2" name="Title 1">
            <a:extLst>
              <a:ext uri="{FF2B5EF4-FFF2-40B4-BE49-F238E27FC236}">
                <a16:creationId xmlns:a16="http://schemas.microsoft.com/office/drawing/2014/main" id="{9A2A9805-62BE-4C31-8A35-16B53C254CAC}"/>
              </a:ext>
            </a:extLst>
          </p:cNvPr>
          <p:cNvSpPr>
            <a:spLocks noGrp="1"/>
          </p:cNvSpPr>
          <p:nvPr>
            <p:ph type="title" hasCustomPrompt="1"/>
            <p:custDataLst>
              <p:tags r:id="rId7"/>
            </p:custDataLst>
          </p:nvPr>
        </p:nvSpPr>
        <p:spPr>
          <a:xfrm>
            <a:off x="457200" y="0"/>
            <a:ext cx="7772400" cy="1005840"/>
          </a:xfrm>
        </p:spPr>
        <p:txBody>
          <a:bodyPr/>
          <a:lstStyle>
            <a:lvl1pPr>
              <a:defRPr/>
            </a:lvl1pPr>
          </a:lstStyle>
          <a:p>
            <a:r>
              <a:t>Click to Add a Title</a:t>
            </a:r>
          </a:p>
        </p:txBody>
      </p:sp>
      <p:sp>
        <p:nvSpPr>
          <p:cNvPr id="10" name="ConStatement"/>
          <p:cNvSpPr txBox="1"/>
          <p:nvPr userDrawn="1">
            <p:custDataLst>
              <p:tags r:id="rId8"/>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15:guide id="2" pos="5256">
          <p15:clr>
            <a:srgbClr val="5ACBF0"/>
          </p15:clr>
        </p15:guide>
        <p15:guide id="5" orient="horz" pos="1152">
          <p15:clr>
            <a:srgbClr val="5ACBF0"/>
          </p15:clr>
        </p15:guide>
        <p15:guide id="6" orient="horz" pos="720">
          <p15:clr>
            <a:srgbClr val="5ACBF0"/>
          </p15:clr>
        </p15:guide>
        <p15:guide id="8" pos="7536">
          <p15:clr>
            <a:srgbClr val="5ACBF0"/>
          </p15:clr>
        </p15:guide>
        <p15:guide id="9" pos="288">
          <p15:clr>
            <a:srgbClr val="5ACBF0"/>
          </p15:clr>
        </p15:guide>
        <p15:guide id="10" orient="horz" pos="38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Statement"/>
          <p:cNvSpPr txBox="1"/>
          <p:nvPr userDrawn="1">
            <p:custDataLst>
              <p:tags r:id="rId1"/>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15:guide id="4" orient="horz" pos="372">
          <p15:clr>
            <a:srgbClr val="5ACBF0"/>
          </p15:clr>
        </p15:guide>
        <p15:guide id="5" orient="horz" pos="3888">
          <p15:clr>
            <a:srgbClr val="5ACBF0"/>
          </p15:clr>
        </p15:guide>
        <p15:guide id="6" pos="288">
          <p15:clr>
            <a:srgbClr val="5ACBF0"/>
          </p15:clr>
        </p15:guide>
        <p15:guide id="7" pos="7392">
          <p15:clr>
            <a:srgbClr val="5ACBF0"/>
          </p15:clr>
        </p15:guide>
        <p15:guide id="8" orient="horz" pos="115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26D063-21E0-49F4-B710-4D6E39322D0C}"/>
              </a:ext>
            </a:extLst>
          </p:cNvPr>
          <p:cNvPicPr>
            <a:picLocks noChangeAspect="1"/>
          </p:cNvPicPr>
          <p:nvPr>
            <p:custDataLst>
              <p:tags r:id="rId1"/>
            </p:custDataLst>
          </p:nvPr>
        </p:nvPicPr>
        <p:blipFill>
          <a:blip r:embed="rId5"/>
          <a:stretch>
            <a:fillRect/>
          </a:stretch>
        </p:blipFill>
        <p:spPr>
          <a:xfrm>
            <a:off x="0" y="3909847"/>
            <a:ext cx="12192000" cy="2948153"/>
          </a:xfrm>
          <a:prstGeom prst="rect">
            <a:avLst/>
          </a:prstGeom>
        </p:spPr>
      </p:pic>
      <p:sp>
        <p:nvSpPr>
          <p:cNvPr id="8" name="TextBox 7"/>
          <p:cNvSpPr txBox="1"/>
          <p:nvPr>
            <p:custDataLst>
              <p:tags r:id="rId2"/>
            </p:custDataLst>
          </p:nvPr>
        </p:nvSpPr>
        <p:spPr>
          <a:xfrm>
            <a:off x="3333602" y="2619969"/>
            <a:ext cx="5524797" cy="923330"/>
          </a:xfrm>
          <a:prstGeom prst="rect">
            <a:avLst/>
          </a:prstGeom>
          <a:noFill/>
        </p:spPr>
        <p:txBody>
          <a:bodyPr wrap="square" rtlCol="0">
            <a:spAutoFit/>
          </a:bodyPr>
          <a:lstStyle/>
          <a:p>
            <a:pPr algn="ctr"/>
            <a:r>
              <a:rPr sz="5400" b="1">
                <a:solidFill>
                  <a:schemeClr val="accent1"/>
                </a:solidFill>
              </a:rPr>
              <a:t>Thank You</a:t>
            </a:r>
          </a:p>
        </p:txBody>
      </p:sp>
      <p:pic>
        <p:nvPicPr>
          <p:cNvPr id="7" name="Graphic 6">
            <a:extLst>
              <a:ext uri="{FF2B5EF4-FFF2-40B4-BE49-F238E27FC236}">
                <a16:creationId xmlns:a16="http://schemas.microsoft.com/office/drawing/2014/main" id="{C2D33080-5374-4E84-B80E-FC1FBCFD5A01}"/>
              </a:ext>
            </a:extLst>
          </p:cNvPr>
          <p:cNvPicPr>
            <a:picLocks noChangeAspect="1"/>
          </p:cNvPicPr>
          <p:nvPr userDrawn="1">
            <p:custDataLst>
              <p:tags r:id="rId3"/>
            </p:custDataLst>
          </p:nvPr>
        </p:nvPicPr>
        <p:blipFill>
          <a:blip r:embed="rId6">
            <a:extLst>
              <a:ext uri="{96DAC541-7B7A-43D3-8B79-37D633B846F1}">
                <asvg:svgBlip xmlns:asvg="http://schemas.microsoft.com/office/drawing/2016/SVG/main" r:embed="rId7"/>
              </a:ext>
            </a:extLst>
          </a:blip>
          <a:stretch>
            <a:fillRect/>
          </a:stretch>
        </p:blipFill>
        <p:spPr>
          <a:xfrm>
            <a:off x="9905927" y="453166"/>
            <a:ext cx="1829195" cy="58432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log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C622576-BD66-44E6-9B27-C224C1C8FB56}"/>
              </a:ext>
            </a:extLst>
          </p:cNvPr>
          <p:cNvPicPr>
            <a:picLocks noChangeAspect="1"/>
          </p:cNvPicPr>
          <p:nvPr>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4068674" y="2760785"/>
            <a:ext cx="4183610" cy="1336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ynopsys 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E8F61E-8F8D-404F-9D1D-7C47EA2E81A2}"/>
              </a:ext>
            </a:extLst>
          </p:cNvPr>
          <p:cNvPicPr>
            <a:picLocks noChangeAspect="1"/>
          </p:cNvPicPr>
          <p:nvPr>
            <p:custDataLst>
              <p:tags r:id="rId1"/>
            </p:custDataLst>
          </p:nvPr>
        </p:nvPicPr>
        <p:blipFill>
          <a:blip r:embed="rId8"/>
          <a:stretch>
            <a:fillRect/>
          </a:stretch>
        </p:blipFill>
        <p:spPr>
          <a:xfrm>
            <a:off x="0" y="3909847"/>
            <a:ext cx="12192000" cy="2948153"/>
          </a:xfrm>
          <a:prstGeom prst="rect">
            <a:avLst/>
          </a:prstGeom>
        </p:spPr>
      </p:pic>
      <p:sp>
        <p:nvSpPr>
          <p:cNvPr id="8" name="Text Placeholder 15"/>
          <p:cNvSpPr>
            <a:spLocks noGrp="1"/>
          </p:cNvSpPr>
          <p:nvPr>
            <p:ph type="body" sz="quarter" idx="10" hasCustomPrompt="1"/>
            <p:custDataLst>
              <p:tags r:id="rId2"/>
            </p:custDataLst>
          </p:nvPr>
        </p:nvSpPr>
        <p:spPr>
          <a:xfrm>
            <a:off x="456698" y="3981717"/>
            <a:ext cx="6333569" cy="731520"/>
          </a:xfrm>
        </p:spPr>
        <p:txBody>
          <a:bodyPr anchor="b">
            <a:normAutofit/>
          </a:bodyPr>
          <a:lstStyle>
            <a:lvl1pPr marL="0" indent="0" algn="l">
              <a:buNone/>
              <a:defRPr sz="2400" baseline="0">
                <a:solidFill>
                  <a:schemeClr val="tx1"/>
                </a:solidFill>
                <a:effectLs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rPr dirty="0"/>
              <a:t>Click to </a:t>
            </a:r>
            <a:r>
              <a:rPr lang="en-US" dirty="0"/>
              <a:t>A</a:t>
            </a:r>
            <a:r>
              <a:rPr dirty="0"/>
              <a:t>dd Name and Title</a:t>
            </a:r>
          </a:p>
        </p:txBody>
      </p:sp>
      <p:sp>
        <p:nvSpPr>
          <p:cNvPr id="9" name="Text Placeholder 18"/>
          <p:cNvSpPr>
            <a:spLocks noGrp="1"/>
          </p:cNvSpPr>
          <p:nvPr>
            <p:ph type="body" sz="quarter" idx="11" hasCustomPrompt="1"/>
            <p:custDataLst>
              <p:tags r:id="rId3"/>
            </p:custDataLst>
          </p:nvPr>
        </p:nvSpPr>
        <p:spPr>
          <a:xfrm>
            <a:off x="456555" y="4724812"/>
            <a:ext cx="6333569" cy="396815"/>
          </a:xfrm>
        </p:spPr>
        <p:txBody>
          <a:bodyPr anchor="b">
            <a:normAutofit/>
          </a:bodyPr>
          <a:lstStyle>
            <a:lvl1pPr algn="l">
              <a:buNone/>
              <a:defRPr sz="2000">
                <a:solidFill>
                  <a:schemeClr val="tx1"/>
                </a:solidFill>
                <a:effectLst/>
              </a:defRPr>
            </a:lvl1pPr>
          </a:lstStyle>
          <a:p>
            <a:pPr lvl="0"/>
            <a:r>
              <a:rPr dirty="0"/>
              <a:t>Click to</a:t>
            </a:r>
            <a:r>
              <a:rPr lang="en-US" dirty="0"/>
              <a:t> Add a </a:t>
            </a:r>
            <a:r>
              <a:rPr dirty="0"/>
              <a:t>Date</a:t>
            </a:r>
          </a:p>
        </p:txBody>
      </p:sp>
      <p:sp>
        <p:nvSpPr>
          <p:cNvPr id="21" name="Subtitle 2"/>
          <p:cNvSpPr>
            <a:spLocks noGrp="1"/>
          </p:cNvSpPr>
          <p:nvPr>
            <p:ph type="subTitle" idx="1" hasCustomPrompt="1"/>
            <p:custDataLst>
              <p:tags r:id="rId4"/>
            </p:custDataLst>
          </p:nvPr>
        </p:nvSpPr>
        <p:spPr>
          <a:xfrm>
            <a:off x="456556" y="2982484"/>
            <a:ext cx="11278565" cy="990600"/>
          </a:xfrm>
        </p:spPr>
        <p:txBody>
          <a:bodyPr>
            <a:normAutofit/>
          </a:bodyPr>
          <a:lstStyle>
            <a:lvl1pPr marL="0" indent="0" algn="l">
              <a:buNone/>
              <a:defRPr sz="28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dirty="0"/>
              <a:t>Click to </a:t>
            </a:r>
            <a:r>
              <a:rPr lang="en-US" dirty="0"/>
              <a:t>a</a:t>
            </a:r>
            <a:r>
              <a:rPr dirty="0"/>
              <a:t>dd a </a:t>
            </a:r>
            <a:r>
              <a:rPr lang="en-US" dirty="0"/>
              <a:t>s</a:t>
            </a:r>
            <a:r>
              <a:rPr dirty="0"/>
              <a:t>ubtitle</a:t>
            </a:r>
          </a:p>
        </p:txBody>
      </p:sp>
      <p:sp>
        <p:nvSpPr>
          <p:cNvPr id="22" name="Title 1"/>
          <p:cNvSpPr>
            <a:spLocks noGrp="1"/>
          </p:cNvSpPr>
          <p:nvPr>
            <p:ph type="ctrTitle" hasCustomPrompt="1"/>
            <p:custDataLst>
              <p:tags r:id="rId5"/>
            </p:custDataLst>
          </p:nvPr>
        </p:nvSpPr>
        <p:spPr>
          <a:xfrm>
            <a:off x="456555" y="1147394"/>
            <a:ext cx="11278567" cy="1828800"/>
          </a:xfrm>
        </p:spPr>
        <p:txBody>
          <a:bodyPr anchor="b">
            <a:normAutofit/>
          </a:bodyPr>
          <a:lstStyle>
            <a:lvl1pPr algn="l">
              <a:defRPr sz="3600">
                <a:solidFill>
                  <a:schemeClr val="accent1"/>
                </a:solidFill>
                <a:effectLst/>
              </a:defRPr>
            </a:lvl1pPr>
          </a:lstStyle>
          <a:p>
            <a:r>
              <a:t>Click to Add a Title</a:t>
            </a:r>
          </a:p>
        </p:txBody>
      </p:sp>
      <p:pic>
        <p:nvPicPr>
          <p:cNvPr id="10" name="Graphic 9">
            <a:extLst>
              <a:ext uri="{FF2B5EF4-FFF2-40B4-BE49-F238E27FC236}">
                <a16:creationId xmlns:a16="http://schemas.microsoft.com/office/drawing/2014/main" id="{9889C713-0D9F-4617-8B3E-E5631E10483A}"/>
              </a:ext>
            </a:extLst>
          </p:cNvPr>
          <p:cNvPicPr>
            <a:picLocks noChangeAspect="1"/>
          </p:cNvPicPr>
          <p:nvPr>
            <p:custDataLst>
              <p:tags r:id="rId6"/>
            </p:custDataLst>
          </p:nvPr>
        </p:nvPicPr>
        <p:blipFill>
          <a:blip r:embed="rId9">
            <a:extLst>
              <a:ext uri="{96DAC541-7B7A-43D3-8B79-37D633B846F1}">
                <asvg:svgBlip xmlns:asvg="http://schemas.microsoft.com/office/drawing/2016/SVG/main" r:embed="rId10"/>
              </a:ext>
            </a:extLst>
          </a:blip>
          <a:stretch>
            <a:fillRect/>
          </a:stretch>
        </p:blipFill>
        <p:spPr>
          <a:xfrm>
            <a:off x="9905927" y="453166"/>
            <a:ext cx="1829195" cy="58432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58714D-2663-4B45-8812-F81E64B5B065}"/>
              </a:ext>
            </a:extLst>
          </p:cNvPr>
          <p:cNvSpPr/>
          <p:nvPr>
            <p:custDataLst>
              <p:tags r:id="rId1"/>
            </p:custDataLst>
          </p:nvPr>
        </p:nvSpPr>
        <p:spPr>
          <a:xfrm>
            <a:off x="0" y="921262"/>
            <a:ext cx="12192000" cy="1368459"/>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hasCustomPrompt="1"/>
            <p:custDataLst>
              <p:tags r:id="rId2"/>
            </p:custDataLst>
          </p:nvPr>
        </p:nvSpPr>
        <p:spPr>
          <a:xfrm>
            <a:off x="456876" y="921262"/>
            <a:ext cx="10319341" cy="1368459"/>
          </a:xfrm>
        </p:spPr>
        <p:txBody>
          <a:bodyPr anchor="ctr">
            <a:normAutofit/>
          </a:bodyPr>
          <a:lstStyle>
            <a:lvl1pPr>
              <a:defRPr sz="3600">
                <a:solidFill>
                  <a:schemeClr val="accent1"/>
                </a:solidFill>
              </a:defRPr>
            </a:lvl1pPr>
          </a:lstStyle>
          <a:p>
            <a:r>
              <a:rPr dirty="0"/>
              <a:t>Click to add Agenda</a:t>
            </a:r>
            <a:r>
              <a:rPr lang="en-US" dirty="0"/>
              <a:t> Title</a:t>
            </a:r>
            <a:endParaRPr dirty="0"/>
          </a:p>
        </p:txBody>
      </p:sp>
      <p:sp>
        <p:nvSpPr>
          <p:cNvPr id="7" name="Text Placeholder 6"/>
          <p:cNvSpPr>
            <a:spLocks noGrp="1"/>
          </p:cNvSpPr>
          <p:nvPr>
            <p:ph type="body" sz="quarter" idx="10" hasCustomPrompt="1"/>
            <p:custDataLst>
              <p:tags r:id="rId3"/>
            </p:custDataLst>
          </p:nvPr>
        </p:nvSpPr>
        <p:spPr>
          <a:xfrm>
            <a:off x="456876" y="2409824"/>
            <a:ext cx="11278244" cy="3990976"/>
          </a:xfrm>
        </p:spPr>
        <p:txBody>
          <a:bodyPr>
            <a:normAutofit/>
          </a:bodyPr>
          <a:lstStyle>
            <a:lvl1pPr marL="228600" indent="-228600">
              <a:spcBef>
                <a:spcPts val="600"/>
              </a:spcBef>
              <a:spcAft>
                <a:spcPts val="0"/>
              </a:spcAft>
              <a:buClr>
                <a:schemeClr val="tx1"/>
              </a:buClr>
              <a:buFont typeface="Arial" panose="020B0604020202020204" pitchFamily="34" charset="0"/>
              <a:buChar char="•"/>
              <a:defRPr sz="2800" baseline="0">
                <a:solidFill>
                  <a:schemeClr val="tx1"/>
                </a:solidFill>
              </a:defRPr>
            </a:lvl1pPr>
            <a:lvl2pPr marL="512064" indent="-219456">
              <a:buClr>
                <a:schemeClr val="tx1"/>
              </a:buClr>
              <a:buFont typeface="Arial" panose="020B0604020202020204" pitchFamily="34" charset="0"/>
              <a:buChar char="•"/>
              <a:defRPr sz="2400">
                <a:solidFill>
                  <a:schemeClr val="tx1"/>
                </a:solidFill>
              </a:defRPr>
            </a:lvl2pPr>
            <a:lvl3pPr marL="804672" indent="-228600">
              <a:buClr>
                <a:schemeClr val="tx1"/>
              </a:buClr>
              <a:buFont typeface="Arial" panose="020B0604020202020204" pitchFamily="34" charset="0"/>
              <a:buChar char="•"/>
              <a:defRPr sz="2000">
                <a:solidFill>
                  <a:schemeClr val="tx1"/>
                </a:solidFill>
              </a:defRPr>
            </a:lvl3pPr>
            <a:lvl4pPr marL="1088136" indent="-219456">
              <a:buClr>
                <a:schemeClr val="tx1"/>
              </a:buClr>
              <a:buFont typeface="Arial" panose="020B0604020202020204" pitchFamily="34" charset="0"/>
              <a:buChar char="•"/>
              <a:defRPr sz="1800">
                <a:solidFill>
                  <a:schemeClr val="tx1"/>
                </a:solidFill>
              </a:defRPr>
            </a:lvl4pPr>
            <a:lvl5pPr marL="1088136" indent="-219456">
              <a:buClr>
                <a:schemeClr val="tx1"/>
              </a:buClr>
              <a:buFont typeface="Arial" panose="020B0604020202020204" pitchFamily="34" charset="0"/>
              <a:buChar char="•"/>
              <a:defRPr sz="1800">
                <a:solidFill>
                  <a:schemeClr val="tx1"/>
                </a:solidFill>
              </a:defRPr>
            </a:lvl5pPr>
            <a:lvl6pPr marL="1088136" indent="-219456">
              <a:buClr>
                <a:schemeClr val="tx1"/>
              </a:buClr>
              <a:buFont typeface="Arial" panose="020B0604020202020204" pitchFamily="34" charset="0"/>
              <a:buChar char="•"/>
              <a:defRPr sz="1800"/>
            </a:lvl6pPr>
            <a:lvl7pPr marL="1088136" indent="-219456">
              <a:buClr>
                <a:schemeClr val="tx1"/>
              </a:buClr>
              <a:buFont typeface="Arial" panose="020B0604020202020204" pitchFamily="34" charset="0"/>
              <a:buChar char="•"/>
              <a:defRPr sz="1800"/>
            </a:lvl7pPr>
            <a:lvl8pPr marL="1088136" indent="-219456">
              <a:buClr>
                <a:schemeClr val="tx1"/>
              </a:buClr>
              <a:buFont typeface="Arial" panose="020B0604020202020204" pitchFamily="34" charset="0"/>
              <a:buChar char="•"/>
              <a:defRPr sz="1800"/>
            </a:lvl8pPr>
            <a:lvl9pPr marL="1088136" indent="-219456">
              <a:buClr>
                <a:schemeClr val="tx1"/>
              </a:buClr>
              <a:buFont typeface="Arial" panose="020B0604020202020204" pitchFamily="34" charset="0"/>
              <a:buChar char="•"/>
              <a:defRPr sz="1800"/>
            </a:lvl9pPr>
          </a:lstStyle>
          <a:p>
            <a:pPr lvl="0"/>
            <a:r>
              <a:rPr dirty="0"/>
              <a:t>Agenda item</a:t>
            </a:r>
          </a:p>
          <a:p>
            <a:pPr lvl="1"/>
            <a:r>
              <a:rPr dirty="0"/>
              <a:t>Second level</a:t>
            </a:r>
          </a:p>
          <a:p>
            <a:pPr lvl="2"/>
            <a:r>
              <a:rPr dirty="0"/>
              <a:t>Third level</a:t>
            </a:r>
          </a:p>
          <a:p>
            <a:pPr lvl="3"/>
            <a:r>
              <a:rPr dirty="0"/>
              <a:t>Fourth level</a:t>
            </a:r>
          </a:p>
          <a:p>
            <a:pPr lvl="4"/>
            <a:r>
              <a:rPr dirty="0"/>
              <a:t>Fifth level</a:t>
            </a:r>
          </a:p>
          <a:p>
            <a:pPr lvl="5"/>
            <a:r>
              <a:rPr dirty="0"/>
              <a:t>Six</a:t>
            </a:r>
          </a:p>
          <a:p>
            <a:pPr lvl="6"/>
            <a:r>
              <a:rPr dirty="0"/>
              <a:t>Seven</a:t>
            </a:r>
          </a:p>
          <a:p>
            <a:pPr lvl="7"/>
            <a:r>
              <a:rPr dirty="0"/>
              <a:t>Eight</a:t>
            </a:r>
          </a:p>
          <a:p>
            <a:pPr lvl="8"/>
            <a:r>
              <a:rPr lang="en-US" dirty="0"/>
              <a:t>N</a:t>
            </a:r>
            <a:r>
              <a:rPr dirty="0"/>
              <a:t>ine</a:t>
            </a:r>
          </a:p>
        </p:txBody>
      </p:sp>
      <p:pic>
        <p:nvPicPr>
          <p:cNvPr id="8" name="Picture 7">
            <a:extLst>
              <a:ext uri="{FF2B5EF4-FFF2-40B4-BE49-F238E27FC236}">
                <a16:creationId xmlns:a16="http://schemas.microsoft.com/office/drawing/2014/main" id="{A4B705BD-3A2D-4144-B3FF-F24403F80C12}"/>
              </a:ext>
            </a:extLst>
          </p:cNvPr>
          <p:cNvPicPr>
            <a:picLocks noChangeAspect="1"/>
          </p:cNvPicPr>
          <p:nvPr>
            <p:custDataLst>
              <p:tags r:id="rId4"/>
            </p:custDataLst>
          </p:nvPr>
        </p:nvPicPr>
        <p:blipFill>
          <a:blip r:embed="rId7"/>
          <a:stretch>
            <a:fillRect/>
          </a:stretch>
        </p:blipFill>
        <p:spPr>
          <a:xfrm>
            <a:off x="10829622" y="921262"/>
            <a:ext cx="1362376" cy="1368459"/>
          </a:xfrm>
          <a:prstGeom prst="rect">
            <a:avLst/>
          </a:prstGeom>
        </p:spPr>
      </p:pic>
      <p:sp>
        <p:nvSpPr>
          <p:cNvPr id="6" name="ConStatement"/>
          <p:cNvSpPr txBox="1"/>
          <p:nvPr userDrawn="1">
            <p:custDataLst>
              <p:tags r:id="rId5"/>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15:guide id="1" orient="horz" pos="1512">
          <p15:clr>
            <a:srgbClr val="5ACBF0"/>
          </p15:clr>
        </p15:guide>
        <p15:guide id="2" pos="288">
          <p15:clr>
            <a:srgbClr val="5ACBF0"/>
          </p15:clr>
        </p15:guide>
        <p15:guide id="3" pos="7392">
          <p15:clr>
            <a:srgbClr val="5ACBF0"/>
          </p15:clr>
        </p15:guide>
        <p15:guide id="4" orient="horz" pos="38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D60E6F-7C19-4120-8794-819C5E8622E8}"/>
              </a:ext>
            </a:extLst>
          </p:cNvPr>
          <p:cNvSpPr/>
          <p:nvPr>
            <p:custDataLst>
              <p:tags r:id="rId1"/>
            </p:custDataLst>
          </p:nvPr>
        </p:nvSpPr>
        <p:spPr>
          <a:xfrm>
            <a:off x="0" y="921262"/>
            <a:ext cx="12192000" cy="32004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Picture 8">
            <a:extLst>
              <a:ext uri="{FF2B5EF4-FFF2-40B4-BE49-F238E27FC236}">
                <a16:creationId xmlns:a16="http://schemas.microsoft.com/office/drawing/2014/main" id="{F3389F0F-5D68-4BA4-BF3C-ED1CEFFE4174}"/>
              </a:ext>
            </a:extLst>
          </p:cNvPr>
          <p:cNvPicPr>
            <a:picLocks noChangeAspect="1"/>
          </p:cNvPicPr>
          <p:nvPr>
            <p:custDataLst>
              <p:tags r:id="rId2"/>
            </p:custDataLst>
          </p:nvPr>
        </p:nvPicPr>
        <p:blipFill>
          <a:blip r:embed="rId7"/>
          <a:stretch>
            <a:fillRect/>
          </a:stretch>
        </p:blipFill>
        <p:spPr>
          <a:xfrm>
            <a:off x="10856088" y="921262"/>
            <a:ext cx="1339461" cy="3200400"/>
          </a:xfrm>
          <a:prstGeom prst="rect">
            <a:avLst/>
          </a:prstGeom>
        </p:spPr>
      </p:pic>
      <p:sp>
        <p:nvSpPr>
          <p:cNvPr id="2" name="Title 1"/>
          <p:cNvSpPr>
            <a:spLocks noGrp="1"/>
          </p:cNvSpPr>
          <p:nvPr>
            <p:ph type="title" hasCustomPrompt="1"/>
            <p:custDataLst>
              <p:tags r:id="rId3"/>
            </p:custDataLst>
          </p:nvPr>
        </p:nvSpPr>
        <p:spPr>
          <a:xfrm>
            <a:off x="456877" y="1617298"/>
            <a:ext cx="10319339" cy="1001323"/>
          </a:xfrm>
        </p:spPr>
        <p:txBody>
          <a:bodyPr anchor="b">
            <a:normAutofit/>
          </a:bodyPr>
          <a:lstStyle>
            <a:lvl1pPr>
              <a:defRPr sz="3600">
                <a:solidFill>
                  <a:schemeClr val="accent1"/>
                </a:solidFill>
              </a:defRPr>
            </a:lvl1pPr>
          </a:lstStyle>
          <a:p>
            <a:r>
              <a:t>Click to add Section Header</a:t>
            </a:r>
          </a:p>
        </p:txBody>
      </p:sp>
      <p:sp>
        <p:nvSpPr>
          <p:cNvPr id="3" name="Text Placeholder 2"/>
          <p:cNvSpPr>
            <a:spLocks noGrp="1"/>
          </p:cNvSpPr>
          <p:nvPr>
            <p:ph type="body" idx="1" hasCustomPrompt="1"/>
            <p:custDataLst>
              <p:tags r:id="rId4"/>
            </p:custDataLst>
          </p:nvPr>
        </p:nvSpPr>
        <p:spPr>
          <a:xfrm>
            <a:off x="456877" y="2618620"/>
            <a:ext cx="10319339" cy="1202753"/>
          </a:xfrm>
        </p:spPr>
        <p:txBody>
          <a:bodyPr>
            <a:normAutofit/>
          </a:bodyPr>
          <a:lstStyle>
            <a:lvl1pPr marL="0" indent="0">
              <a:spcBef>
                <a:spcPts val="600"/>
              </a:spcBef>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t>Click to </a:t>
            </a:r>
            <a:r>
              <a:rPr lang="en-US" dirty="0"/>
              <a:t>a</a:t>
            </a:r>
            <a:r>
              <a:rPr dirty="0"/>
              <a:t>dd a </a:t>
            </a:r>
            <a:r>
              <a:rPr lang="en-US" dirty="0"/>
              <a:t>s</a:t>
            </a:r>
            <a:r>
              <a:rPr dirty="0"/>
              <a:t>ubtitle</a:t>
            </a:r>
          </a:p>
        </p:txBody>
      </p:sp>
      <p:sp>
        <p:nvSpPr>
          <p:cNvPr id="6" name="ConStatement"/>
          <p:cNvSpPr txBox="1"/>
          <p:nvPr>
            <p:custDataLst>
              <p:tags r:id="rId5"/>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sz="80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0CAF9-E820-418F-A14D-F56F01578AF6}"/>
              </a:ext>
            </a:extLst>
          </p:cNvPr>
          <p:cNvSpPr>
            <a:spLocks noGrp="1"/>
          </p:cNvSpPr>
          <p:nvPr>
            <p:ph type="title" hasCustomPrompt="1"/>
            <p:custDataLst>
              <p:tags r:id="rId1"/>
            </p:custDataLst>
          </p:nvPr>
        </p:nvSpPr>
        <p:spPr>
          <a:xfrm>
            <a:off x="457200" y="-1"/>
            <a:ext cx="11277922" cy="1005840"/>
          </a:xfrm>
        </p:spPr>
        <p:txBody>
          <a:bodyPr/>
          <a:lstStyle>
            <a:lvl1pPr>
              <a:defRPr/>
            </a:lvl1pPr>
          </a:lstStyle>
          <a:p>
            <a:r>
              <a:t>Click to Add a Title</a:t>
            </a:r>
          </a:p>
        </p:txBody>
      </p:sp>
      <p:sp>
        <p:nvSpPr>
          <p:cNvPr id="4" name="ConStatement"/>
          <p:cNvSpPr txBox="1"/>
          <p:nvPr userDrawn="1">
            <p:custDataLst>
              <p:tags r:id="rId2"/>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3888">
          <p15:clr>
            <a:srgbClr val="5ACBF0"/>
          </p15:clr>
        </p15:guide>
        <p15:guide id="4" orient="horz" pos="720">
          <p15:clr>
            <a:srgbClr val="5ACBF0"/>
          </p15:clr>
        </p15:guide>
        <p15:guide id="5" orient="horz" pos="115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4B6-6919-4B05-9865-A84FDCB3F1A6}"/>
              </a:ext>
            </a:extLst>
          </p:cNvPr>
          <p:cNvSpPr>
            <a:spLocks noGrp="1"/>
          </p:cNvSpPr>
          <p:nvPr>
            <p:ph type="title" hasCustomPrompt="1"/>
            <p:custDataLst>
              <p:tags r:id="rId1"/>
            </p:custDataLst>
          </p:nvPr>
        </p:nvSpPr>
        <p:spPr/>
        <p:txBody>
          <a:bodyPr/>
          <a:lstStyle>
            <a:lvl1pPr>
              <a:defRPr/>
            </a:lvl1pPr>
          </a:lstStyle>
          <a:p>
            <a:r>
              <a:t>Click to Add a Title</a:t>
            </a:r>
          </a:p>
        </p:txBody>
      </p:sp>
      <p:sp>
        <p:nvSpPr>
          <p:cNvPr id="3" name="Text Placeholder 6">
            <a:extLst>
              <a:ext uri="{FF2B5EF4-FFF2-40B4-BE49-F238E27FC236}">
                <a16:creationId xmlns:a16="http://schemas.microsoft.com/office/drawing/2014/main" id="{9C032D36-66AB-4AEF-A795-4ED1CE7E776A}"/>
              </a:ext>
            </a:extLst>
          </p:cNvPr>
          <p:cNvSpPr>
            <a:spLocks noGrp="1"/>
          </p:cNvSpPr>
          <p:nvPr>
            <p:ph type="body" sz="quarter" idx="12" hasCustomPrompt="1"/>
            <p:custDataLst>
              <p:tags r:id="rId2"/>
            </p:custDataLst>
          </p:nvPr>
        </p:nvSpPr>
        <p:spPr>
          <a:xfrm>
            <a:off x="456555" y="1005839"/>
            <a:ext cx="11278244" cy="365760"/>
          </a:xfrm>
        </p:spPr>
        <p:txBody>
          <a:bodyPr>
            <a:noAutofit/>
          </a:bodyPr>
          <a:lstStyle>
            <a:lvl1pPr marL="0" indent="0">
              <a:spcBef>
                <a:spcPts val="0"/>
              </a:spcBef>
              <a:buFont typeface="Arial" panose="020B0604020202020204" pitchFamily="34" charset="0"/>
              <a:buNone/>
              <a:defRPr sz="2200" i="0">
                <a:solidFill>
                  <a:schemeClr val="tx1"/>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rPr dirty="0"/>
              <a:t>Click to </a:t>
            </a:r>
            <a:r>
              <a:rPr lang="en-US" dirty="0"/>
              <a:t>a</a:t>
            </a:r>
            <a:r>
              <a:rPr dirty="0"/>
              <a:t>dd a </a:t>
            </a:r>
            <a:r>
              <a:rPr lang="en-US" dirty="0"/>
              <a:t>s</a:t>
            </a:r>
            <a:r>
              <a:rPr dirty="0"/>
              <a:t>ubtitle</a:t>
            </a:r>
          </a:p>
        </p:txBody>
      </p:sp>
      <p:sp>
        <p:nvSpPr>
          <p:cNvPr id="4" name="ConStatement"/>
          <p:cNvSpPr txBox="1"/>
          <p:nvPr userDrawn="1">
            <p:custDataLst>
              <p:tags r:id="rId3"/>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extLst>
      <p:ext uri="{BB962C8B-B14F-4D97-AF65-F5344CB8AC3E}">
        <p14:creationId xmlns:p14="http://schemas.microsoft.com/office/powerpoint/2010/main" val="304168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456555" y="1554480"/>
            <a:ext cx="11278244" cy="4846320"/>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Text Placeholder 6"/>
          <p:cNvSpPr>
            <a:spLocks noGrp="1"/>
          </p:cNvSpPr>
          <p:nvPr>
            <p:ph type="body" sz="quarter" idx="12" hasCustomPrompt="1"/>
            <p:custDataLst>
              <p:tags r:id="rId2"/>
            </p:custDataLst>
          </p:nvPr>
        </p:nvSpPr>
        <p:spPr>
          <a:xfrm>
            <a:off x="456555" y="1005839"/>
            <a:ext cx="11278244" cy="365760"/>
          </a:xfrm>
        </p:spPr>
        <p:txBody>
          <a:bodyPr>
            <a:noAutofit/>
          </a:bodyPr>
          <a:lstStyle>
            <a:lvl1pPr marL="0" indent="0">
              <a:spcBef>
                <a:spcPts val="0"/>
              </a:spcBef>
              <a:buFont typeface="Arial" panose="020B0604020202020204" pitchFamily="34" charset="0"/>
              <a:buNone/>
              <a:defRPr sz="2200" i="0">
                <a:solidFill>
                  <a:schemeClr val="tx1"/>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rPr dirty="0"/>
              <a:t>Click to </a:t>
            </a:r>
            <a:r>
              <a:rPr lang="en-US" dirty="0"/>
              <a:t>a</a:t>
            </a:r>
            <a:r>
              <a:rPr dirty="0"/>
              <a:t>dd a </a:t>
            </a:r>
            <a:r>
              <a:rPr lang="en-US" dirty="0"/>
              <a:t>s</a:t>
            </a:r>
            <a:r>
              <a:rPr dirty="0"/>
              <a:t>ubtitle</a:t>
            </a:r>
            <a:r>
              <a:rPr lang="en-US" dirty="0"/>
              <a:t> </a:t>
            </a:r>
            <a:endParaRPr dirty="0"/>
          </a:p>
        </p:txBody>
      </p:sp>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3"/>
            </p:custDataLst>
          </p:nvPr>
        </p:nvSpPr>
        <p:spPr/>
        <p:txBody>
          <a:bodyPr/>
          <a:lstStyle>
            <a:lvl1pPr>
              <a:defRPr/>
            </a:lvl1pPr>
          </a:lstStyle>
          <a:p>
            <a:r>
              <a:t>Click to Add a Title</a:t>
            </a:r>
          </a:p>
        </p:txBody>
      </p:sp>
      <p:sp>
        <p:nvSpPr>
          <p:cNvPr id="6" name="ConStatement"/>
          <p:cNvSpPr txBox="1"/>
          <p:nvPr userDrawn="1">
            <p:custDataLst>
              <p:tags r:id="rId4"/>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lang="en-US" sz="800" dirty="0">
                <a:solidFill>
                  <a:srgbClr val="7F7F7F"/>
                </a:solidFill>
                <a:latin typeface="Arial"/>
              </a:rPr>
              <a:t>Synopsys Confidential Information</a:t>
            </a:r>
          </a:p>
        </p:txBody>
      </p:sp>
    </p:spTree>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1152">
          <p15:clr>
            <a:srgbClr val="5ACBF0"/>
          </p15:clr>
        </p15:guide>
        <p15:guide id="4" orient="horz" pos="3888">
          <p15:clr>
            <a:srgbClr val="5ACBF0"/>
          </p15:clr>
        </p15:guide>
        <p15:guide id="5" orient="horz" pos="72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456555" y="1554480"/>
            <a:ext cx="11278244" cy="4846320"/>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2"/>
            </p:custDataLst>
          </p:nvPr>
        </p:nvSpPr>
        <p:spPr/>
        <p:txBody>
          <a:bodyPr/>
          <a:lstStyle>
            <a:lvl1pPr>
              <a:defRPr/>
            </a:lvl1pPr>
          </a:lstStyle>
          <a:p>
            <a:r>
              <a:t>Click to Add a Title</a:t>
            </a:r>
          </a:p>
        </p:txBody>
      </p:sp>
      <p:sp>
        <p:nvSpPr>
          <p:cNvPr id="6" name="ConStatement"/>
          <p:cNvSpPr txBox="1"/>
          <p:nvPr>
            <p:custDataLst>
              <p:tags r:id="rId3"/>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sz="800">
                <a:solidFill>
                  <a:srgbClr val="7F7F7F"/>
                </a:solidFill>
                <a:latin typeface="Arial"/>
              </a:rPr>
              <a:t>Synopsys Confidential Information</a:t>
            </a:r>
          </a:p>
        </p:txBody>
      </p:sp>
    </p:spTree>
    <p:extLst>
      <p:ext uri="{BB962C8B-B14F-4D97-AF65-F5344CB8AC3E}">
        <p14:creationId xmlns:p14="http://schemas.microsoft.com/office/powerpoint/2010/main" val="2628471069"/>
      </p:ext>
    </p:extLst>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1152">
          <p15:clr>
            <a:srgbClr val="5ACBF0"/>
          </p15:clr>
        </p15:guide>
        <p15:guide id="4" orient="horz" pos="3888">
          <p15:clr>
            <a:srgbClr val="5ACBF0"/>
          </p15:clr>
        </p15:guide>
        <p15:guide id="5" orient="horz" pos="72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Gray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2F5014-87B6-4C5E-A265-0DB64F3D815D}"/>
              </a:ext>
            </a:extLst>
          </p:cNvPr>
          <p:cNvSpPr/>
          <p:nvPr>
            <p:custDataLst>
              <p:tags r:id="rId1"/>
            </p:custDataLst>
          </p:nvPr>
        </p:nvSpPr>
        <p:spPr bwMode="ltGray">
          <a:xfrm>
            <a:off x="0" y="1465385"/>
            <a:ext cx="12192645" cy="50350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6"/>
          <p:cNvSpPr>
            <a:spLocks noGrp="1"/>
          </p:cNvSpPr>
          <p:nvPr>
            <p:ph type="body" sz="quarter" idx="12" hasCustomPrompt="1"/>
            <p:custDataLst>
              <p:tags r:id="rId2"/>
            </p:custDataLst>
          </p:nvPr>
        </p:nvSpPr>
        <p:spPr>
          <a:xfrm>
            <a:off x="456555" y="1005839"/>
            <a:ext cx="11278244" cy="365760"/>
          </a:xfrm>
        </p:spPr>
        <p:txBody>
          <a:bodyPr>
            <a:noAutofit/>
          </a:bodyPr>
          <a:lstStyle>
            <a:lvl1pPr marL="0" indent="0">
              <a:spcBef>
                <a:spcPts val="0"/>
              </a:spcBef>
              <a:buFont typeface="Arial" panose="020B0604020202020204" pitchFamily="34" charset="0"/>
              <a:buNone/>
              <a:defRPr sz="2200" i="0">
                <a:solidFill>
                  <a:schemeClr val="tx1"/>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rPr dirty="0"/>
              <a:t>Click to </a:t>
            </a:r>
            <a:r>
              <a:rPr lang="en-US" dirty="0"/>
              <a:t>a</a:t>
            </a:r>
            <a:r>
              <a:rPr dirty="0"/>
              <a:t>dd a </a:t>
            </a:r>
            <a:r>
              <a:rPr lang="en-US" dirty="0"/>
              <a:t>s</a:t>
            </a:r>
            <a:r>
              <a:rPr dirty="0"/>
              <a:t>ubtitle</a:t>
            </a:r>
          </a:p>
        </p:txBody>
      </p:sp>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3"/>
            </p:custDataLst>
          </p:nvPr>
        </p:nvSpPr>
        <p:spPr/>
        <p:txBody>
          <a:bodyPr/>
          <a:lstStyle>
            <a:lvl1pPr>
              <a:defRPr/>
            </a:lvl1pPr>
          </a:lstStyle>
          <a:p>
            <a:r>
              <a:t>Click to Add a Title</a:t>
            </a:r>
          </a:p>
        </p:txBody>
      </p:sp>
      <p:sp>
        <p:nvSpPr>
          <p:cNvPr id="6" name="ConStatement"/>
          <p:cNvSpPr txBox="1"/>
          <p:nvPr>
            <p:custDataLst>
              <p:tags r:id="rId4"/>
            </p:custDataLst>
          </p:nvPr>
        </p:nvSpPr>
        <p:spPr>
          <a:xfrm>
            <a:off x="2921000" y="6590224"/>
            <a:ext cx="6350000" cy="245794"/>
          </a:xfrm>
          <a:prstGeom prst="rect">
            <a:avLst/>
          </a:prstGeom>
          <a:noFill/>
        </p:spPr>
        <p:txBody>
          <a:bodyPr vert="horz" wrap="none" lIns="91440" tIns="45720" rIns="91440" bIns="45720" rtlCol="0" anchor="ctr">
            <a:noAutofit/>
          </a:bodyPr>
          <a:lstStyle/>
          <a:p>
            <a:pPr algn="ctr"/>
            <a:r>
              <a:rPr sz="800">
                <a:solidFill>
                  <a:srgbClr val="7F7F7F"/>
                </a:solidFill>
                <a:latin typeface="Arial"/>
              </a:rPr>
              <a:t>Synopsys Confidential Information</a:t>
            </a:r>
          </a:p>
        </p:txBody>
      </p:sp>
    </p:spTree>
    <p:extLst>
      <p:ext uri="{BB962C8B-B14F-4D97-AF65-F5344CB8AC3E}">
        <p14:creationId xmlns:p14="http://schemas.microsoft.com/office/powerpoint/2010/main" val="775241371"/>
      </p:ext>
    </p:extLst>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1152">
          <p15:clr>
            <a:srgbClr val="5ACBF0"/>
          </p15:clr>
        </p15:guide>
        <p15:guide id="4" orient="horz" pos="3888">
          <p15:clr>
            <a:srgbClr val="5ACBF0"/>
          </p15:clr>
        </p15:guide>
        <p15:guide id="5" orient="horz" pos="72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8"/>
            </p:custDataLst>
          </p:nvPr>
        </p:nvSpPr>
        <p:spPr>
          <a:xfrm>
            <a:off x="457200" y="0"/>
            <a:ext cx="11277922" cy="1005840"/>
          </a:xfrm>
          <a:prstGeom prst="rect">
            <a:avLst/>
          </a:prstGeom>
        </p:spPr>
        <p:txBody>
          <a:bodyPr vert="horz" lIns="91440" tIns="45720" rIns="91440" bIns="45720" rtlCol="0" anchor="b">
            <a:noAutofit/>
          </a:bodyPr>
          <a:lstStyle/>
          <a:p>
            <a:r>
              <a:rPr lang="en-US"/>
              <a:t>Click to edit Master title style</a:t>
            </a:r>
            <a:endParaRPr dirty="0"/>
          </a:p>
        </p:txBody>
      </p:sp>
      <p:sp>
        <p:nvSpPr>
          <p:cNvPr id="3" name="Text Placeholder 2"/>
          <p:cNvSpPr>
            <a:spLocks noGrp="1"/>
          </p:cNvSpPr>
          <p:nvPr>
            <p:ph type="body" idx="1"/>
            <p:custDataLst>
              <p:tags r:id="rId19"/>
            </p:custDataLst>
          </p:nvPr>
        </p:nvSpPr>
        <p:spPr>
          <a:xfrm>
            <a:off x="456555" y="1554480"/>
            <a:ext cx="11278244" cy="48463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TextBox 7"/>
          <p:cNvSpPr txBox="1"/>
          <p:nvPr>
            <p:custDataLst>
              <p:tags r:id="rId20"/>
            </p:custDataLst>
          </p:nvPr>
        </p:nvSpPr>
        <p:spPr>
          <a:xfrm>
            <a:off x="10293026" y="6605399"/>
            <a:ext cx="1353017" cy="215444"/>
          </a:xfrm>
          <a:prstGeom prst="rect">
            <a:avLst/>
          </a:prstGeom>
          <a:noFill/>
        </p:spPr>
        <p:txBody>
          <a:bodyPr wrap="square" rtlCol="0">
            <a:spAutoFit/>
          </a:bodyPr>
          <a:lstStyle/>
          <a:p>
            <a:r>
              <a:rPr sz="800" dirty="0">
                <a:solidFill>
                  <a:schemeClr val="tx1">
                    <a:lumMod val="50000"/>
                    <a:lumOff val="50000"/>
                  </a:schemeClr>
                </a:solidFill>
              </a:rPr>
              <a:t>© 20</a:t>
            </a:r>
            <a:r>
              <a:rPr lang="en-US" sz="800" dirty="0">
                <a:solidFill>
                  <a:schemeClr val="tx1">
                    <a:lumMod val="50000"/>
                    <a:lumOff val="50000"/>
                  </a:schemeClr>
                </a:solidFill>
              </a:rPr>
              <a:t>22</a:t>
            </a:r>
            <a:r>
              <a:rPr sz="800" dirty="0">
                <a:solidFill>
                  <a:schemeClr val="tx1">
                    <a:lumMod val="50000"/>
                    <a:lumOff val="50000"/>
                  </a:schemeClr>
                </a:solidFill>
              </a:rPr>
              <a:t> Synopsys, Inc. </a:t>
            </a:r>
          </a:p>
        </p:txBody>
      </p:sp>
      <p:sp>
        <p:nvSpPr>
          <p:cNvPr id="9" name="TextBox 8"/>
          <p:cNvSpPr txBox="1"/>
          <p:nvPr>
            <p:custDataLst>
              <p:tags r:id="rId21"/>
            </p:custDataLst>
          </p:nvPr>
        </p:nvSpPr>
        <p:spPr>
          <a:xfrm>
            <a:off x="11308403" y="6605399"/>
            <a:ext cx="853440" cy="215444"/>
          </a:xfrm>
          <a:prstGeom prst="rect">
            <a:avLst/>
          </a:prstGeom>
          <a:noFill/>
        </p:spPr>
        <p:txBody>
          <a:bodyPr wrap="square" rtlCol="0">
            <a:spAutoFit/>
          </a:bodyPr>
          <a:lstStyle/>
          <a:p>
            <a:pPr algn="ctr"/>
            <a:fld id="{CAE2347F-76BC-4690-80B5-B24BA0EA7B0A}" type="slidenum">
              <a:rPr sz="800">
                <a:solidFill>
                  <a:schemeClr val="tx1">
                    <a:lumMod val="50000"/>
                    <a:lumOff val="50000"/>
                  </a:schemeClr>
                </a:solidFill>
              </a:rPr>
              <a:pPr algn="ctr"/>
              <a:t>‹#›</a:t>
            </a:fld>
            <a:endParaRPr sz="800">
              <a:solidFill>
                <a:schemeClr val="tx1">
                  <a:lumMod val="50000"/>
                  <a:lumOff val="50000"/>
                </a:schemeClr>
              </a:solidFill>
            </a:endParaRPr>
          </a:p>
        </p:txBody>
      </p:sp>
      <p:sp>
        <p:nvSpPr>
          <p:cNvPr id="26" name="TaggedShape" hidden="1"/>
          <p:cNvSpPr/>
          <p:nvPr>
            <p:custDataLst>
              <p:tags r:id="rId22"/>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4" name="Freeform: Shape 23">
            <a:extLst>
              <a:ext uri="{FF2B5EF4-FFF2-40B4-BE49-F238E27FC236}">
                <a16:creationId xmlns:a16="http://schemas.microsoft.com/office/drawing/2014/main" id="{82E1CD3D-0785-471B-BAE5-08555AEDFFE1}"/>
              </a:ext>
            </a:extLst>
          </p:cNvPr>
          <p:cNvSpPr/>
          <p:nvPr>
            <p:custDataLst>
              <p:tags r:id="rId23"/>
            </p:custDataLst>
          </p:nvPr>
        </p:nvSpPr>
        <p:spPr>
          <a:xfrm>
            <a:off x="-1588" y="6629402"/>
            <a:ext cx="458788" cy="228599"/>
          </a:xfrm>
          <a:custGeom>
            <a:avLst/>
            <a:gdLst>
              <a:gd name="connsiteX0" fmla="*/ 0 w 458788"/>
              <a:gd name="connsiteY0" fmla="*/ 0 h 228599"/>
              <a:gd name="connsiteX1" fmla="*/ 458788 w 458788"/>
              <a:gd name="connsiteY1" fmla="*/ 0 h 228599"/>
              <a:gd name="connsiteX2" fmla="*/ 375500 w 458788"/>
              <a:gd name="connsiteY2" fmla="*/ 228599 h 228599"/>
              <a:gd name="connsiteX3" fmla="*/ 0 w 458788"/>
              <a:gd name="connsiteY3" fmla="*/ 228599 h 228599"/>
              <a:gd name="connsiteX4" fmla="*/ 0 w 458788"/>
              <a:gd name="connsiteY4" fmla="*/ 0 h 22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88" h="228599">
                <a:moveTo>
                  <a:pt x="0" y="0"/>
                </a:moveTo>
                <a:lnTo>
                  <a:pt x="458788" y="0"/>
                </a:lnTo>
                <a:lnTo>
                  <a:pt x="375500" y="228599"/>
                </a:lnTo>
                <a:lnTo>
                  <a:pt x="0" y="2285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20" name="Group 19">
            <a:extLst>
              <a:ext uri="{FF2B5EF4-FFF2-40B4-BE49-F238E27FC236}">
                <a16:creationId xmlns:a16="http://schemas.microsoft.com/office/drawing/2014/main" id="{F76697F3-762D-46B7-99A9-FC99BACEA1D9}"/>
              </a:ext>
            </a:extLst>
          </p:cNvPr>
          <p:cNvGrpSpPr/>
          <p:nvPr>
            <p:custDataLst>
              <p:tags r:id="rId24"/>
            </p:custDataLst>
          </p:nvPr>
        </p:nvGrpSpPr>
        <p:grpSpPr>
          <a:xfrm>
            <a:off x="521037" y="6675438"/>
            <a:ext cx="629606" cy="136522"/>
            <a:chOff x="973138" y="5000626"/>
            <a:chExt cx="3506788" cy="760412"/>
          </a:xfrm>
          <a:solidFill>
            <a:schemeClr val="accent1"/>
          </a:solidFill>
        </p:grpSpPr>
        <p:sp>
          <p:nvSpPr>
            <p:cNvPr id="21" name="Freeform 6">
              <a:extLst>
                <a:ext uri="{FF2B5EF4-FFF2-40B4-BE49-F238E27FC236}">
                  <a16:creationId xmlns:a16="http://schemas.microsoft.com/office/drawing/2014/main" id="{A7F995B9-BF5C-4B9E-8420-8A2435F1761F}"/>
                </a:ext>
              </a:extLst>
            </p:cNvPr>
            <p:cNvSpPr>
              <a:spLocks/>
            </p:cNvSpPr>
            <p:nvPr/>
          </p:nvSpPr>
          <p:spPr bwMode="auto">
            <a:xfrm>
              <a:off x="973138" y="5000626"/>
              <a:ext cx="357188" cy="612775"/>
            </a:xfrm>
            <a:custGeom>
              <a:avLst/>
              <a:gdLst>
                <a:gd name="T0" fmla="*/ 276 w 451"/>
                <a:gd name="T1" fmla="*/ 1 h 771"/>
                <a:gd name="T2" fmla="*/ 354 w 451"/>
                <a:gd name="T3" fmla="*/ 12 h 771"/>
                <a:gd name="T4" fmla="*/ 407 w 451"/>
                <a:gd name="T5" fmla="*/ 33 h 771"/>
                <a:gd name="T6" fmla="*/ 437 w 451"/>
                <a:gd name="T7" fmla="*/ 65 h 771"/>
                <a:gd name="T8" fmla="*/ 447 w 451"/>
                <a:gd name="T9" fmla="*/ 107 h 771"/>
                <a:gd name="T10" fmla="*/ 307 w 451"/>
                <a:gd name="T11" fmla="*/ 203 h 771"/>
                <a:gd name="T12" fmla="*/ 307 w 451"/>
                <a:gd name="T13" fmla="*/ 99 h 771"/>
                <a:gd name="T14" fmla="*/ 297 w 451"/>
                <a:gd name="T15" fmla="*/ 77 h 771"/>
                <a:gd name="T16" fmla="*/ 272 w 451"/>
                <a:gd name="T17" fmla="*/ 64 h 771"/>
                <a:gd name="T18" fmla="*/ 228 w 451"/>
                <a:gd name="T19" fmla="*/ 59 h 771"/>
                <a:gd name="T20" fmla="*/ 182 w 451"/>
                <a:gd name="T21" fmla="*/ 64 h 771"/>
                <a:gd name="T22" fmla="*/ 158 w 451"/>
                <a:gd name="T23" fmla="*/ 77 h 771"/>
                <a:gd name="T24" fmla="*/ 149 w 451"/>
                <a:gd name="T25" fmla="*/ 99 h 771"/>
                <a:gd name="T26" fmla="*/ 148 w 451"/>
                <a:gd name="T27" fmla="*/ 190 h 771"/>
                <a:gd name="T28" fmla="*/ 154 w 451"/>
                <a:gd name="T29" fmla="*/ 226 h 771"/>
                <a:gd name="T30" fmla="*/ 178 w 451"/>
                <a:gd name="T31" fmla="*/ 258 h 771"/>
                <a:gd name="T32" fmla="*/ 421 w 451"/>
                <a:gd name="T33" fmla="*/ 468 h 771"/>
                <a:gd name="T34" fmla="*/ 447 w 451"/>
                <a:gd name="T35" fmla="*/ 515 h 771"/>
                <a:gd name="T36" fmla="*/ 451 w 451"/>
                <a:gd name="T37" fmla="*/ 660 h 771"/>
                <a:gd name="T38" fmla="*/ 439 w 451"/>
                <a:gd name="T39" fmla="*/ 703 h 771"/>
                <a:gd name="T40" fmla="*/ 404 w 451"/>
                <a:gd name="T41" fmla="*/ 736 h 771"/>
                <a:gd name="T42" fmla="*/ 348 w 451"/>
                <a:gd name="T43" fmla="*/ 759 h 771"/>
                <a:gd name="T44" fmla="*/ 272 w 451"/>
                <a:gd name="T45" fmla="*/ 770 h 771"/>
                <a:gd name="T46" fmla="*/ 180 w 451"/>
                <a:gd name="T47" fmla="*/ 770 h 771"/>
                <a:gd name="T48" fmla="*/ 101 w 451"/>
                <a:gd name="T49" fmla="*/ 760 h 771"/>
                <a:gd name="T50" fmla="*/ 44 w 451"/>
                <a:gd name="T51" fmla="*/ 739 h 771"/>
                <a:gd name="T52" fmla="*/ 11 w 451"/>
                <a:gd name="T53" fmla="*/ 705 h 771"/>
                <a:gd name="T54" fmla="*/ 0 w 451"/>
                <a:gd name="T55" fmla="*/ 660 h 771"/>
                <a:gd name="T56" fmla="*/ 140 w 451"/>
                <a:gd name="T57" fmla="*/ 557 h 771"/>
                <a:gd name="T58" fmla="*/ 141 w 451"/>
                <a:gd name="T59" fmla="*/ 673 h 771"/>
                <a:gd name="T60" fmla="*/ 161 w 451"/>
                <a:gd name="T61" fmla="*/ 697 h 771"/>
                <a:gd name="T62" fmla="*/ 200 w 451"/>
                <a:gd name="T63" fmla="*/ 711 h 771"/>
                <a:gd name="T64" fmla="*/ 254 w 451"/>
                <a:gd name="T65" fmla="*/ 711 h 771"/>
                <a:gd name="T66" fmla="*/ 291 w 451"/>
                <a:gd name="T67" fmla="*/ 697 h 771"/>
                <a:gd name="T68" fmla="*/ 310 w 451"/>
                <a:gd name="T69" fmla="*/ 673 h 771"/>
                <a:gd name="T70" fmla="*/ 311 w 451"/>
                <a:gd name="T71" fmla="*/ 550 h 771"/>
                <a:gd name="T72" fmla="*/ 303 w 451"/>
                <a:gd name="T73" fmla="*/ 514 h 771"/>
                <a:gd name="T74" fmla="*/ 272 w 451"/>
                <a:gd name="T75" fmla="*/ 478 h 771"/>
                <a:gd name="T76" fmla="*/ 47 w 451"/>
                <a:gd name="T77" fmla="*/ 281 h 771"/>
                <a:gd name="T78" fmla="*/ 19 w 451"/>
                <a:gd name="T79" fmla="*/ 245 h 771"/>
                <a:gd name="T80" fmla="*/ 8 w 451"/>
                <a:gd name="T81" fmla="*/ 203 h 771"/>
                <a:gd name="T82" fmla="*/ 11 w 451"/>
                <a:gd name="T83" fmla="*/ 88 h 771"/>
                <a:gd name="T84" fmla="*/ 34 w 451"/>
                <a:gd name="T85" fmla="*/ 49 h 771"/>
                <a:gd name="T86" fmla="*/ 78 w 451"/>
                <a:gd name="T87" fmla="*/ 22 h 771"/>
                <a:gd name="T88" fmla="*/ 144 w 451"/>
                <a:gd name="T89" fmla="*/ 5 h 771"/>
                <a:gd name="T90" fmla="*/ 228 w 451"/>
                <a:gd name="T91"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771">
                  <a:moveTo>
                    <a:pt x="228" y="0"/>
                  </a:moveTo>
                  <a:lnTo>
                    <a:pt x="276" y="1"/>
                  </a:lnTo>
                  <a:lnTo>
                    <a:pt x="318" y="5"/>
                  </a:lnTo>
                  <a:lnTo>
                    <a:pt x="354" y="12"/>
                  </a:lnTo>
                  <a:lnTo>
                    <a:pt x="382" y="21"/>
                  </a:lnTo>
                  <a:lnTo>
                    <a:pt x="407" y="33"/>
                  </a:lnTo>
                  <a:lnTo>
                    <a:pt x="424" y="48"/>
                  </a:lnTo>
                  <a:lnTo>
                    <a:pt x="437" y="65"/>
                  </a:lnTo>
                  <a:lnTo>
                    <a:pt x="444" y="84"/>
                  </a:lnTo>
                  <a:lnTo>
                    <a:pt x="447" y="107"/>
                  </a:lnTo>
                  <a:lnTo>
                    <a:pt x="447" y="203"/>
                  </a:lnTo>
                  <a:lnTo>
                    <a:pt x="307" y="203"/>
                  </a:lnTo>
                  <a:lnTo>
                    <a:pt x="307" y="111"/>
                  </a:lnTo>
                  <a:lnTo>
                    <a:pt x="307" y="99"/>
                  </a:lnTo>
                  <a:lnTo>
                    <a:pt x="303" y="87"/>
                  </a:lnTo>
                  <a:lnTo>
                    <a:pt x="297" y="77"/>
                  </a:lnTo>
                  <a:lnTo>
                    <a:pt x="287" y="69"/>
                  </a:lnTo>
                  <a:lnTo>
                    <a:pt x="272" y="64"/>
                  </a:lnTo>
                  <a:lnTo>
                    <a:pt x="252" y="60"/>
                  </a:lnTo>
                  <a:lnTo>
                    <a:pt x="228" y="59"/>
                  </a:lnTo>
                  <a:lnTo>
                    <a:pt x="203" y="60"/>
                  </a:lnTo>
                  <a:lnTo>
                    <a:pt x="182" y="64"/>
                  </a:lnTo>
                  <a:lnTo>
                    <a:pt x="169" y="69"/>
                  </a:lnTo>
                  <a:lnTo>
                    <a:pt x="158" y="77"/>
                  </a:lnTo>
                  <a:lnTo>
                    <a:pt x="152" y="87"/>
                  </a:lnTo>
                  <a:lnTo>
                    <a:pt x="149" y="99"/>
                  </a:lnTo>
                  <a:lnTo>
                    <a:pt x="148" y="111"/>
                  </a:lnTo>
                  <a:lnTo>
                    <a:pt x="148" y="190"/>
                  </a:lnTo>
                  <a:lnTo>
                    <a:pt x="149" y="209"/>
                  </a:lnTo>
                  <a:lnTo>
                    <a:pt x="154" y="226"/>
                  </a:lnTo>
                  <a:lnTo>
                    <a:pt x="165" y="243"/>
                  </a:lnTo>
                  <a:lnTo>
                    <a:pt x="178" y="258"/>
                  </a:lnTo>
                  <a:lnTo>
                    <a:pt x="400" y="448"/>
                  </a:lnTo>
                  <a:lnTo>
                    <a:pt x="421" y="468"/>
                  </a:lnTo>
                  <a:lnTo>
                    <a:pt x="437" y="491"/>
                  </a:lnTo>
                  <a:lnTo>
                    <a:pt x="447" y="515"/>
                  </a:lnTo>
                  <a:lnTo>
                    <a:pt x="451" y="541"/>
                  </a:lnTo>
                  <a:lnTo>
                    <a:pt x="451" y="660"/>
                  </a:lnTo>
                  <a:lnTo>
                    <a:pt x="448" y="683"/>
                  </a:lnTo>
                  <a:lnTo>
                    <a:pt x="439" y="703"/>
                  </a:lnTo>
                  <a:lnTo>
                    <a:pt x="424" y="721"/>
                  </a:lnTo>
                  <a:lnTo>
                    <a:pt x="404" y="736"/>
                  </a:lnTo>
                  <a:lnTo>
                    <a:pt x="378" y="748"/>
                  </a:lnTo>
                  <a:lnTo>
                    <a:pt x="348" y="759"/>
                  </a:lnTo>
                  <a:lnTo>
                    <a:pt x="311" y="766"/>
                  </a:lnTo>
                  <a:lnTo>
                    <a:pt x="272" y="770"/>
                  </a:lnTo>
                  <a:lnTo>
                    <a:pt x="228" y="771"/>
                  </a:lnTo>
                  <a:lnTo>
                    <a:pt x="180" y="770"/>
                  </a:lnTo>
                  <a:lnTo>
                    <a:pt x="137" y="767"/>
                  </a:lnTo>
                  <a:lnTo>
                    <a:pt x="101" y="760"/>
                  </a:lnTo>
                  <a:lnTo>
                    <a:pt x="70" y="751"/>
                  </a:lnTo>
                  <a:lnTo>
                    <a:pt x="44" y="739"/>
                  </a:lnTo>
                  <a:lnTo>
                    <a:pt x="24" y="723"/>
                  </a:lnTo>
                  <a:lnTo>
                    <a:pt x="11" y="705"/>
                  </a:lnTo>
                  <a:lnTo>
                    <a:pt x="3" y="684"/>
                  </a:lnTo>
                  <a:lnTo>
                    <a:pt x="0" y="660"/>
                  </a:lnTo>
                  <a:lnTo>
                    <a:pt x="0" y="557"/>
                  </a:lnTo>
                  <a:lnTo>
                    <a:pt x="140" y="557"/>
                  </a:lnTo>
                  <a:lnTo>
                    <a:pt x="140" y="656"/>
                  </a:lnTo>
                  <a:lnTo>
                    <a:pt x="141" y="673"/>
                  </a:lnTo>
                  <a:lnTo>
                    <a:pt x="149" y="687"/>
                  </a:lnTo>
                  <a:lnTo>
                    <a:pt x="161" y="697"/>
                  </a:lnTo>
                  <a:lnTo>
                    <a:pt x="177" y="705"/>
                  </a:lnTo>
                  <a:lnTo>
                    <a:pt x="200" y="711"/>
                  </a:lnTo>
                  <a:lnTo>
                    <a:pt x="228" y="712"/>
                  </a:lnTo>
                  <a:lnTo>
                    <a:pt x="254" y="711"/>
                  </a:lnTo>
                  <a:lnTo>
                    <a:pt x="275" y="705"/>
                  </a:lnTo>
                  <a:lnTo>
                    <a:pt x="291" y="697"/>
                  </a:lnTo>
                  <a:lnTo>
                    <a:pt x="303" y="687"/>
                  </a:lnTo>
                  <a:lnTo>
                    <a:pt x="310" y="673"/>
                  </a:lnTo>
                  <a:lnTo>
                    <a:pt x="311" y="656"/>
                  </a:lnTo>
                  <a:lnTo>
                    <a:pt x="311" y="550"/>
                  </a:lnTo>
                  <a:lnTo>
                    <a:pt x="310" y="531"/>
                  </a:lnTo>
                  <a:lnTo>
                    <a:pt x="303" y="514"/>
                  </a:lnTo>
                  <a:lnTo>
                    <a:pt x="290" y="496"/>
                  </a:lnTo>
                  <a:lnTo>
                    <a:pt x="272" y="478"/>
                  </a:lnTo>
                  <a:lnTo>
                    <a:pt x="67" y="300"/>
                  </a:lnTo>
                  <a:lnTo>
                    <a:pt x="47" y="281"/>
                  </a:lnTo>
                  <a:lnTo>
                    <a:pt x="31" y="262"/>
                  </a:lnTo>
                  <a:lnTo>
                    <a:pt x="19" y="245"/>
                  </a:lnTo>
                  <a:lnTo>
                    <a:pt x="11" y="225"/>
                  </a:lnTo>
                  <a:lnTo>
                    <a:pt x="8" y="203"/>
                  </a:lnTo>
                  <a:lnTo>
                    <a:pt x="8" y="111"/>
                  </a:lnTo>
                  <a:lnTo>
                    <a:pt x="11" y="88"/>
                  </a:lnTo>
                  <a:lnTo>
                    <a:pt x="20" y="67"/>
                  </a:lnTo>
                  <a:lnTo>
                    <a:pt x="34" y="49"/>
                  </a:lnTo>
                  <a:lnTo>
                    <a:pt x="54" y="35"/>
                  </a:lnTo>
                  <a:lnTo>
                    <a:pt x="78" y="22"/>
                  </a:lnTo>
                  <a:lnTo>
                    <a:pt x="109" y="12"/>
                  </a:lnTo>
                  <a:lnTo>
                    <a:pt x="144" y="5"/>
                  </a:lnTo>
                  <a:lnTo>
                    <a:pt x="182" y="1"/>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2" name="Freeform 7">
              <a:extLst>
                <a:ext uri="{FF2B5EF4-FFF2-40B4-BE49-F238E27FC236}">
                  <a16:creationId xmlns:a16="http://schemas.microsoft.com/office/drawing/2014/main" id="{8EB0E47A-89A6-4FD7-8F51-FE17837B73CD}"/>
                </a:ext>
              </a:extLst>
            </p:cNvPr>
            <p:cNvSpPr>
              <a:spLocks noEditPoints="1"/>
            </p:cNvSpPr>
            <p:nvPr/>
          </p:nvSpPr>
          <p:spPr bwMode="auto">
            <a:xfrm>
              <a:off x="2282826" y="5000626"/>
              <a:ext cx="387350" cy="611188"/>
            </a:xfrm>
            <a:custGeom>
              <a:avLst/>
              <a:gdLst>
                <a:gd name="T0" fmla="*/ 213 w 489"/>
                <a:gd name="T1" fmla="*/ 61 h 772"/>
                <a:gd name="T2" fmla="*/ 172 w 489"/>
                <a:gd name="T3" fmla="*/ 71 h 772"/>
                <a:gd name="T4" fmla="*/ 149 w 489"/>
                <a:gd name="T5" fmla="*/ 90 h 772"/>
                <a:gd name="T6" fmla="*/ 140 w 489"/>
                <a:gd name="T7" fmla="*/ 116 h 772"/>
                <a:gd name="T8" fmla="*/ 138 w 489"/>
                <a:gd name="T9" fmla="*/ 642 h 772"/>
                <a:gd name="T10" fmla="*/ 142 w 489"/>
                <a:gd name="T11" fmla="*/ 670 h 772"/>
                <a:gd name="T12" fmla="*/ 158 w 489"/>
                <a:gd name="T13" fmla="*/ 693 h 772"/>
                <a:gd name="T14" fmla="*/ 191 w 489"/>
                <a:gd name="T15" fmla="*/ 707 h 772"/>
                <a:gd name="T16" fmla="*/ 244 w 489"/>
                <a:gd name="T17" fmla="*/ 713 h 772"/>
                <a:gd name="T18" fmla="*/ 298 w 489"/>
                <a:gd name="T19" fmla="*/ 707 h 772"/>
                <a:gd name="T20" fmla="*/ 330 w 489"/>
                <a:gd name="T21" fmla="*/ 693 h 772"/>
                <a:gd name="T22" fmla="*/ 345 w 489"/>
                <a:gd name="T23" fmla="*/ 670 h 772"/>
                <a:gd name="T24" fmla="*/ 349 w 489"/>
                <a:gd name="T25" fmla="*/ 642 h 772"/>
                <a:gd name="T26" fmla="*/ 349 w 489"/>
                <a:gd name="T27" fmla="*/ 116 h 772"/>
                <a:gd name="T28" fmla="*/ 340 w 489"/>
                <a:gd name="T29" fmla="*/ 90 h 772"/>
                <a:gd name="T30" fmla="*/ 317 w 489"/>
                <a:gd name="T31" fmla="*/ 71 h 772"/>
                <a:gd name="T32" fmla="*/ 274 w 489"/>
                <a:gd name="T33" fmla="*/ 61 h 772"/>
                <a:gd name="T34" fmla="*/ 244 w 489"/>
                <a:gd name="T35" fmla="*/ 0 h 772"/>
                <a:gd name="T36" fmla="*/ 334 w 489"/>
                <a:gd name="T37" fmla="*/ 6 h 772"/>
                <a:gd name="T38" fmla="*/ 400 w 489"/>
                <a:gd name="T39" fmla="*/ 20 h 772"/>
                <a:gd name="T40" fmla="*/ 446 w 489"/>
                <a:gd name="T41" fmla="*/ 43 h 772"/>
                <a:gd name="T42" fmla="*/ 474 w 489"/>
                <a:gd name="T43" fmla="*/ 73 h 772"/>
                <a:gd name="T44" fmla="*/ 487 w 489"/>
                <a:gd name="T45" fmla="*/ 109 h 772"/>
                <a:gd name="T46" fmla="*/ 489 w 489"/>
                <a:gd name="T47" fmla="*/ 643 h 772"/>
                <a:gd name="T48" fmla="*/ 482 w 489"/>
                <a:gd name="T49" fmla="*/ 682 h 772"/>
                <a:gd name="T50" fmla="*/ 462 w 489"/>
                <a:gd name="T51" fmla="*/ 715 h 772"/>
                <a:gd name="T52" fmla="*/ 425 w 489"/>
                <a:gd name="T53" fmla="*/ 742 h 772"/>
                <a:gd name="T54" fmla="*/ 369 w 489"/>
                <a:gd name="T55" fmla="*/ 761 h 772"/>
                <a:gd name="T56" fmla="*/ 291 w 489"/>
                <a:gd name="T57" fmla="*/ 770 h 772"/>
                <a:gd name="T58" fmla="*/ 196 w 489"/>
                <a:gd name="T59" fmla="*/ 770 h 772"/>
                <a:gd name="T60" fmla="*/ 118 w 489"/>
                <a:gd name="T61" fmla="*/ 761 h 772"/>
                <a:gd name="T62" fmla="*/ 62 w 489"/>
                <a:gd name="T63" fmla="*/ 742 h 772"/>
                <a:gd name="T64" fmla="*/ 26 w 489"/>
                <a:gd name="T65" fmla="*/ 715 h 772"/>
                <a:gd name="T66" fmla="*/ 5 w 489"/>
                <a:gd name="T67" fmla="*/ 682 h 772"/>
                <a:gd name="T68" fmla="*/ 0 w 489"/>
                <a:gd name="T69" fmla="*/ 643 h 772"/>
                <a:gd name="T70" fmla="*/ 1 w 489"/>
                <a:gd name="T71" fmla="*/ 109 h 772"/>
                <a:gd name="T72" fmla="*/ 14 w 489"/>
                <a:gd name="T73" fmla="*/ 73 h 772"/>
                <a:gd name="T74" fmla="*/ 42 w 489"/>
                <a:gd name="T75" fmla="*/ 43 h 772"/>
                <a:gd name="T76" fmla="*/ 87 w 489"/>
                <a:gd name="T77" fmla="*/ 20 h 772"/>
                <a:gd name="T78" fmla="*/ 154 w 489"/>
                <a:gd name="T79" fmla="*/ 6 h 772"/>
                <a:gd name="T80" fmla="*/ 244 w 489"/>
                <a:gd name="T8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772">
                  <a:moveTo>
                    <a:pt x="244" y="59"/>
                  </a:moveTo>
                  <a:lnTo>
                    <a:pt x="213" y="61"/>
                  </a:lnTo>
                  <a:lnTo>
                    <a:pt x="191" y="65"/>
                  </a:lnTo>
                  <a:lnTo>
                    <a:pt x="172" y="71"/>
                  </a:lnTo>
                  <a:lnTo>
                    <a:pt x="158" y="79"/>
                  </a:lnTo>
                  <a:lnTo>
                    <a:pt x="149" y="90"/>
                  </a:lnTo>
                  <a:lnTo>
                    <a:pt x="142" y="102"/>
                  </a:lnTo>
                  <a:lnTo>
                    <a:pt x="140" y="116"/>
                  </a:lnTo>
                  <a:lnTo>
                    <a:pt x="138" y="130"/>
                  </a:lnTo>
                  <a:lnTo>
                    <a:pt x="138" y="642"/>
                  </a:lnTo>
                  <a:lnTo>
                    <a:pt x="140" y="656"/>
                  </a:lnTo>
                  <a:lnTo>
                    <a:pt x="142" y="670"/>
                  </a:lnTo>
                  <a:lnTo>
                    <a:pt x="149" y="683"/>
                  </a:lnTo>
                  <a:lnTo>
                    <a:pt x="158" y="693"/>
                  </a:lnTo>
                  <a:lnTo>
                    <a:pt x="172" y="702"/>
                  </a:lnTo>
                  <a:lnTo>
                    <a:pt x="191" y="707"/>
                  </a:lnTo>
                  <a:lnTo>
                    <a:pt x="213" y="711"/>
                  </a:lnTo>
                  <a:lnTo>
                    <a:pt x="244" y="713"/>
                  </a:lnTo>
                  <a:lnTo>
                    <a:pt x="274" y="711"/>
                  </a:lnTo>
                  <a:lnTo>
                    <a:pt x="298" y="707"/>
                  </a:lnTo>
                  <a:lnTo>
                    <a:pt x="317" y="702"/>
                  </a:lnTo>
                  <a:lnTo>
                    <a:pt x="330" y="693"/>
                  </a:lnTo>
                  <a:lnTo>
                    <a:pt x="340" y="683"/>
                  </a:lnTo>
                  <a:lnTo>
                    <a:pt x="345" y="670"/>
                  </a:lnTo>
                  <a:lnTo>
                    <a:pt x="349" y="656"/>
                  </a:lnTo>
                  <a:lnTo>
                    <a:pt x="349" y="642"/>
                  </a:lnTo>
                  <a:lnTo>
                    <a:pt x="349" y="130"/>
                  </a:lnTo>
                  <a:lnTo>
                    <a:pt x="349" y="116"/>
                  </a:lnTo>
                  <a:lnTo>
                    <a:pt x="345" y="102"/>
                  </a:lnTo>
                  <a:lnTo>
                    <a:pt x="340" y="90"/>
                  </a:lnTo>
                  <a:lnTo>
                    <a:pt x="330" y="79"/>
                  </a:lnTo>
                  <a:lnTo>
                    <a:pt x="317" y="71"/>
                  </a:lnTo>
                  <a:lnTo>
                    <a:pt x="298" y="65"/>
                  </a:lnTo>
                  <a:lnTo>
                    <a:pt x="274" y="61"/>
                  </a:lnTo>
                  <a:lnTo>
                    <a:pt x="244" y="59"/>
                  </a:lnTo>
                  <a:close/>
                  <a:moveTo>
                    <a:pt x="244" y="0"/>
                  </a:moveTo>
                  <a:lnTo>
                    <a:pt x="291" y="2"/>
                  </a:lnTo>
                  <a:lnTo>
                    <a:pt x="334" y="6"/>
                  </a:lnTo>
                  <a:lnTo>
                    <a:pt x="369" y="11"/>
                  </a:lnTo>
                  <a:lnTo>
                    <a:pt x="400" y="20"/>
                  </a:lnTo>
                  <a:lnTo>
                    <a:pt x="425" y="31"/>
                  </a:lnTo>
                  <a:lnTo>
                    <a:pt x="446" y="43"/>
                  </a:lnTo>
                  <a:lnTo>
                    <a:pt x="462" y="57"/>
                  </a:lnTo>
                  <a:lnTo>
                    <a:pt x="474" y="73"/>
                  </a:lnTo>
                  <a:lnTo>
                    <a:pt x="482" y="90"/>
                  </a:lnTo>
                  <a:lnTo>
                    <a:pt x="487" y="109"/>
                  </a:lnTo>
                  <a:lnTo>
                    <a:pt x="489" y="129"/>
                  </a:lnTo>
                  <a:lnTo>
                    <a:pt x="489" y="643"/>
                  </a:lnTo>
                  <a:lnTo>
                    <a:pt x="487" y="663"/>
                  </a:lnTo>
                  <a:lnTo>
                    <a:pt x="482" y="682"/>
                  </a:lnTo>
                  <a:lnTo>
                    <a:pt x="474" y="699"/>
                  </a:lnTo>
                  <a:lnTo>
                    <a:pt x="462" y="715"/>
                  </a:lnTo>
                  <a:lnTo>
                    <a:pt x="446" y="729"/>
                  </a:lnTo>
                  <a:lnTo>
                    <a:pt x="425" y="742"/>
                  </a:lnTo>
                  <a:lnTo>
                    <a:pt x="400" y="753"/>
                  </a:lnTo>
                  <a:lnTo>
                    <a:pt x="369" y="761"/>
                  </a:lnTo>
                  <a:lnTo>
                    <a:pt x="334" y="766"/>
                  </a:lnTo>
                  <a:lnTo>
                    <a:pt x="291" y="770"/>
                  </a:lnTo>
                  <a:lnTo>
                    <a:pt x="244" y="772"/>
                  </a:lnTo>
                  <a:lnTo>
                    <a:pt x="196" y="770"/>
                  </a:lnTo>
                  <a:lnTo>
                    <a:pt x="154" y="766"/>
                  </a:lnTo>
                  <a:lnTo>
                    <a:pt x="118" y="761"/>
                  </a:lnTo>
                  <a:lnTo>
                    <a:pt x="87" y="753"/>
                  </a:lnTo>
                  <a:lnTo>
                    <a:pt x="62" y="742"/>
                  </a:lnTo>
                  <a:lnTo>
                    <a:pt x="42" y="729"/>
                  </a:lnTo>
                  <a:lnTo>
                    <a:pt x="26" y="715"/>
                  </a:lnTo>
                  <a:lnTo>
                    <a:pt x="14" y="699"/>
                  </a:lnTo>
                  <a:lnTo>
                    <a:pt x="5" y="682"/>
                  </a:lnTo>
                  <a:lnTo>
                    <a:pt x="1" y="663"/>
                  </a:lnTo>
                  <a:lnTo>
                    <a:pt x="0" y="643"/>
                  </a:lnTo>
                  <a:lnTo>
                    <a:pt x="0" y="129"/>
                  </a:lnTo>
                  <a:lnTo>
                    <a:pt x="1" y="109"/>
                  </a:lnTo>
                  <a:lnTo>
                    <a:pt x="5" y="90"/>
                  </a:lnTo>
                  <a:lnTo>
                    <a:pt x="14" y="73"/>
                  </a:lnTo>
                  <a:lnTo>
                    <a:pt x="26" y="57"/>
                  </a:lnTo>
                  <a:lnTo>
                    <a:pt x="42" y="43"/>
                  </a:lnTo>
                  <a:lnTo>
                    <a:pt x="62" y="31"/>
                  </a:lnTo>
                  <a:lnTo>
                    <a:pt x="87" y="20"/>
                  </a:lnTo>
                  <a:lnTo>
                    <a:pt x="118" y="11"/>
                  </a:lnTo>
                  <a:lnTo>
                    <a:pt x="154" y="6"/>
                  </a:lnTo>
                  <a:lnTo>
                    <a:pt x="196" y="2"/>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3" name="Freeform 8">
              <a:extLst>
                <a:ext uri="{FF2B5EF4-FFF2-40B4-BE49-F238E27FC236}">
                  <a16:creationId xmlns:a16="http://schemas.microsoft.com/office/drawing/2014/main" id="{FBC1E66F-DD23-4685-940A-C2473B0B1F1D}"/>
                </a:ext>
              </a:extLst>
            </p:cNvPr>
            <p:cNvSpPr>
              <a:spLocks noEditPoints="1"/>
            </p:cNvSpPr>
            <p:nvPr/>
          </p:nvSpPr>
          <p:spPr bwMode="auto">
            <a:xfrm>
              <a:off x="2730501" y="5005388"/>
              <a:ext cx="360363" cy="603250"/>
            </a:xfrm>
            <a:custGeom>
              <a:avLst/>
              <a:gdLst>
                <a:gd name="T0" fmla="*/ 140 w 454"/>
                <a:gd name="T1" fmla="*/ 59 h 759"/>
                <a:gd name="T2" fmla="*/ 140 w 454"/>
                <a:gd name="T3" fmla="*/ 358 h 759"/>
                <a:gd name="T4" fmla="*/ 207 w 454"/>
                <a:gd name="T5" fmla="*/ 358 h 759"/>
                <a:gd name="T6" fmla="*/ 232 w 454"/>
                <a:gd name="T7" fmla="*/ 358 h 759"/>
                <a:gd name="T8" fmla="*/ 255 w 454"/>
                <a:gd name="T9" fmla="*/ 355 h 759"/>
                <a:gd name="T10" fmla="*/ 275 w 454"/>
                <a:gd name="T11" fmla="*/ 352 h 759"/>
                <a:gd name="T12" fmla="*/ 291 w 454"/>
                <a:gd name="T13" fmla="*/ 346 h 759"/>
                <a:gd name="T14" fmla="*/ 303 w 454"/>
                <a:gd name="T15" fmla="*/ 337 h 759"/>
                <a:gd name="T16" fmla="*/ 311 w 454"/>
                <a:gd name="T17" fmla="*/ 325 h 759"/>
                <a:gd name="T18" fmla="*/ 314 w 454"/>
                <a:gd name="T19" fmla="*/ 311 h 759"/>
                <a:gd name="T20" fmla="*/ 314 w 454"/>
                <a:gd name="T21" fmla="*/ 106 h 759"/>
                <a:gd name="T22" fmla="*/ 311 w 454"/>
                <a:gd name="T23" fmla="*/ 91 h 759"/>
                <a:gd name="T24" fmla="*/ 303 w 454"/>
                <a:gd name="T25" fmla="*/ 79 h 759"/>
                <a:gd name="T26" fmla="*/ 291 w 454"/>
                <a:gd name="T27" fmla="*/ 71 h 759"/>
                <a:gd name="T28" fmla="*/ 275 w 454"/>
                <a:gd name="T29" fmla="*/ 64 h 759"/>
                <a:gd name="T30" fmla="*/ 255 w 454"/>
                <a:gd name="T31" fmla="*/ 62 h 759"/>
                <a:gd name="T32" fmla="*/ 232 w 454"/>
                <a:gd name="T33" fmla="*/ 59 h 759"/>
                <a:gd name="T34" fmla="*/ 207 w 454"/>
                <a:gd name="T35" fmla="*/ 59 h 759"/>
                <a:gd name="T36" fmla="*/ 140 w 454"/>
                <a:gd name="T37" fmla="*/ 59 h 759"/>
                <a:gd name="T38" fmla="*/ 0 w 454"/>
                <a:gd name="T39" fmla="*/ 0 h 759"/>
                <a:gd name="T40" fmla="*/ 221 w 454"/>
                <a:gd name="T41" fmla="*/ 0 h 759"/>
                <a:gd name="T42" fmla="*/ 271 w 454"/>
                <a:gd name="T43" fmla="*/ 0 h 759"/>
                <a:gd name="T44" fmla="*/ 314 w 454"/>
                <a:gd name="T45" fmla="*/ 4 h 759"/>
                <a:gd name="T46" fmla="*/ 350 w 454"/>
                <a:gd name="T47" fmla="*/ 8 h 759"/>
                <a:gd name="T48" fmla="*/ 380 w 454"/>
                <a:gd name="T49" fmla="*/ 16 h 759"/>
                <a:gd name="T50" fmla="*/ 404 w 454"/>
                <a:gd name="T51" fmla="*/ 26 h 759"/>
                <a:gd name="T52" fmla="*/ 423 w 454"/>
                <a:gd name="T53" fmla="*/ 38 h 759"/>
                <a:gd name="T54" fmla="*/ 437 w 454"/>
                <a:gd name="T55" fmla="*/ 52 h 759"/>
                <a:gd name="T56" fmla="*/ 447 w 454"/>
                <a:gd name="T57" fmla="*/ 70 h 759"/>
                <a:gd name="T58" fmla="*/ 452 w 454"/>
                <a:gd name="T59" fmla="*/ 91 h 759"/>
                <a:gd name="T60" fmla="*/ 454 w 454"/>
                <a:gd name="T61" fmla="*/ 115 h 759"/>
                <a:gd name="T62" fmla="*/ 454 w 454"/>
                <a:gd name="T63" fmla="*/ 301 h 759"/>
                <a:gd name="T64" fmla="*/ 451 w 454"/>
                <a:gd name="T65" fmla="*/ 325 h 759"/>
                <a:gd name="T66" fmla="*/ 447 w 454"/>
                <a:gd name="T67" fmla="*/ 347 h 759"/>
                <a:gd name="T68" fmla="*/ 437 w 454"/>
                <a:gd name="T69" fmla="*/ 364 h 759"/>
                <a:gd name="T70" fmla="*/ 423 w 454"/>
                <a:gd name="T71" fmla="*/ 379 h 759"/>
                <a:gd name="T72" fmla="*/ 404 w 454"/>
                <a:gd name="T73" fmla="*/ 391 h 759"/>
                <a:gd name="T74" fmla="*/ 380 w 454"/>
                <a:gd name="T75" fmla="*/ 402 h 759"/>
                <a:gd name="T76" fmla="*/ 350 w 454"/>
                <a:gd name="T77" fmla="*/ 408 h 759"/>
                <a:gd name="T78" fmla="*/ 314 w 454"/>
                <a:gd name="T79" fmla="*/ 414 h 759"/>
                <a:gd name="T80" fmla="*/ 271 w 454"/>
                <a:gd name="T81" fmla="*/ 416 h 759"/>
                <a:gd name="T82" fmla="*/ 221 w 454"/>
                <a:gd name="T83" fmla="*/ 416 h 759"/>
                <a:gd name="T84" fmla="*/ 140 w 454"/>
                <a:gd name="T85" fmla="*/ 416 h 759"/>
                <a:gd name="T86" fmla="*/ 140 w 454"/>
                <a:gd name="T87" fmla="*/ 759 h 759"/>
                <a:gd name="T88" fmla="*/ 0 w 454"/>
                <a:gd name="T89" fmla="*/ 759 h 759"/>
                <a:gd name="T90" fmla="*/ 0 w 454"/>
                <a:gd name="T91"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4" h="759">
                  <a:moveTo>
                    <a:pt x="140" y="59"/>
                  </a:moveTo>
                  <a:lnTo>
                    <a:pt x="140" y="358"/>
                  </a:lnTo>
                  <a:lnTo>
                    <a:pt x="207" y="358"/>
                  </a:lnTo>
                  <a:lnTo>
                    <a:pt x="232" y="358"/>
                  </a:lnTo>
                  <a:lnTo>
                    <a:pt x="255" y="355"/>
                  </a:lnTo>
                  <a:lnTo>
                    <a:pt x="275" y="352"/>
                  </a:lnTo>
                  <a:lnTo>
                    <a:pt x="291" y="346"/>
                  </a:lnTo>
                  <a:lnTo>
                    <a:pt x="303" y="337"/>
                  </a:lnTo>
                  <a:lnTo>
                    <a:pt x="311" y="325"/>
                  </a:lnTo>
                  <a:lnTo>
                    <a:pt x="314" y="311"/>
                  </a:lnTo>
                  <a:lnTo>
                    <a:pt x="314" y="106"/>
                  </a:lnTo>
                  <a:lnTo>
                    <a:pt x="311" y="91"/>
                  </a:lnTo>
                  <a:lnTo>
                    <a:pt x="303" y="79"/>
                  </a:lnTo>
                  <a:lnTo>
                    <a:pt x="291" y="71"/>
                  </a:lnTo>
                  <a:lnTo>
                    <a:pt x="275" y="64"/>
                  </a:lnTo>
                  <a:lnTo>
                    <a:pt x="255" y="62"/>
                  </a:lnTo>
                  <a:lnTo>
                    <a:pt x="232" y="59"/>
                  </a:lnTo>
                  <a:lnTo>
                    <a:pt x="207" y="59"/>
                  </a:lnTo>
                  <a:lnTo>
                    <a:pt x="140" y="59"/>
                  </a:lnTo>
                  <a:close/>
                  <a:moveTo>
                    <a:pt x="0" y="0"/>
                  </a:moveTo>
                  <a:lnTo>
                    <a:pt x="221" y="0"/>
                  </a:lnTo>
                  <a:lnTo>
                    <a:pt x="271" y="0"/>
                  </a:lnTo>
                  <a:lnTo>
                    <a:pt x="314" y="4"/>
                  </a:lnTo>
                  <a:lnTo>
                    <a:pt x="350" y="8"/>
                  </a:lnTo>
                  <a:lnTo>
                    <a:pt x="380" y="16"/>
                  </a:lnTo>
                  <a:lnTo>
                    <a:pt x="404" y="26"/>
                  </a:lnTo>
                  <a:lnTo>
                    <a:pt x="423" y="38"/>
                  </a:lnTo>
                  <a:lnTo>
                    <a:pt x="437" y="52"/>
                  </a:lnTo>
                  <a:lnTo>
                    <a:pt x="447" y="70"/>
                  </a:lnTo>
                  <a:lnTo>
                    <a:pt x="452" y="91"/>
                  </a:lnTo>
                  <a:lnTo>
                    <a:pt x="454" y="115"/>
                  </a:lnTo>
                  <a:lnTo>
                    <a:pt x="454" y="301"/>
                  </a:lnTo>
                  <a:lnTo>
                    <a:pt x="451" y="325"/>
                  </a:lnTo>
                  <a:lnTo>
                    <a:pt x="447" y="347"/>
                  </a:lnTo>
                  <a:lnTo>
                    <a:pt x="437" y="364"/>
                  </a:lnTo>
                  <a:lnTo>
                    <a:pt x="423" y="379"/>
                  </a:lnTo>
                  <a:lnTo>
                    <a:pt x="404" y="391"/>
                  </a:lnTo>
                  <a:lnTo>
                    <a:pt x="380" y="402"/>
                  </a:lnTo>
                  <a:lnTo>
                    <a:pt x="350" y="408"/>
                  </a:lnTo>
                  <a:lnTo>
                    <a:pt x="314" y="414"/>
                  </a:lnTo>
                  <a:lnTo>
                    <a:pt x="271" y="416"/>
                  </a:lnTo>
                  <a:lnTo>
                    <a:pt x="221" y="416"/>
                  </a:lnTo>
                  <a:lnTo>
                    <a:pt x="140" y="416"/>
                  </a:lnTo>
                  <a:lnTo>
                    <a:pt x="140" y="759"/>
                  </a:lnTo>
                  <a:lnTo>
                    <a:pt x="0" y="7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8" name="Freeform 9">
              <a:extLst>
                <a:ext uri="{FF2B5EF4-FFF2-40B4-BE49-F238E27FC236}">
                  <a16:creationId xmlns:a16="http://schemas.microsoft.com/office/drawing/2014/main" id="{BDAA7C14-604D-4CDA-93E7-DCA1491A8870}"/>
                </a:ext>
              </a:extLst>
            </p:cNvPr>
            <p:cNvSpPr>
              <a:spLocks/>
            </p:cNvSpPr>
            <p:nvPr/>
          </p:nvSpPr>
          <p:spPr bwMode="auto">
            <a:xfrm>
              <a:off x="3121026" y="5000626"/>
              <a:ext cx="358775" cy="611188"/>
            </a:xfrm>
            <a:custGeom>
              <a:avLst/>
              <a:gdLst>
                <a:gd name="T0" fmla="*/ 277 w 451"/>
                <a:gd name="T1" fmla="*/ 2 h 772"/>
                <a:gd name="T2" fmla="*/ 355 w 451"/>
                <a:gd name="T3" fmla="*/ 12 h 772"/>
                <a:gd name="T4" fmla="*/ 407 w 451"/>
                <a:gd name="T5" fmla="*/ 34 h 772"/>
                <a:gd name="T6" fmla="*/ 438 w 451"/>
                <a:gd name="T7" fmla="*/ 65 h 772"/>
                <a:gd name="T8" fmla="*/ 447 w 451"/>
                <a:gd name="T9" fmla="*/ 106 h 772"/>
                <a:gd name="T10" fmla="*/ 309 w 451"/>
                <a:gd name="T11" fmla="*/ 204 h 772"/>
                <a:gd name="T12" fmla="*/ 308 w 451"/>
                <a:gd name="T13" fmla="*/ 98 h 772"/>
                <a:gd name="T14" fmla="*/ 297 w 451"/>
                <a:gd name="T15" fmla="*/ 78 h 772"/>
                <a:gd name="T16" fmla="*/ 273 w 451"/>
                <a:gd name="T17" fmla="*/ 65 h 772"/>
                <a:gd name="T18" fmla="*/ 229 w 451"/>
                <a:gd name="T19" fmla="*/ 59 h 772"/>
                <a:gd name="T20" fmla="*/ 184 w 451"/>
                <a:gd name="T21" fmla="*/ 65 h 772"/>
                <a:gd name="T22" fmla="*/ 159 w 451"/>
                <a:gd name="T23" fmla="*/ 78 h 772"/>
                <a:gd name="T24" fmla="*/ 149 w 451"/>
                <a:gd name="T25" fmla="*/ 98 h 772"/>
                <a:gd name="T26" fmla="*/ 148 w 451"/>
                <a:gd name="T27" fmla="*/ 191 h 772"/>
                <a:gd name="T28" fmla="*/ 155 w 451"/>
                <a:gd name="T29" fmla="*/ 227 h 772"/>
                <a:gd name="T30" fmla="*/ 180 w 451"/>
                <a:gd name="T31" fmla="*/ 259 h 772"/>
                <a:gd name="T32" fmla="*/ 422 w 451"/>
                <a:gd name="T33" fmla="*/ 469 h 772"/>
                <a:gd name="T34" fmla="*/ 449 w 451"/>
                <a:gd name="T35" fmla="*/ 516 h 772"/>
                <a:gd name="T36" fmla="*/ 451 w 451"/>
                <a:gd name="T37" fmla="*/ 660 h 772"/>
                <a:gd name="T38" fmla="*/ 439 w 451"/>
                <a:gd name="T39" fmla="*/ 703 h 772"/>
                <a:gd name="T40" fmla="*/ 404 w 451"/>
                <a:gd name="T41" fmla="*/ 737 h 772"/>
                <a:gd name="T42" fmla="*/ 348 w 451"/>
                <a:gd name="T43" fmla="*/ 760 h 772"/>
                <a:gd name="T44" fmla="*/ 273 w 451"/>
                <a:gd name="T45" fmla="*/ 770 h 772"/>
                <a:gd name="T46" fmla="*/ 180 w 451"/>
                <a:gd name="T47" fmla="*/ 770 h 772"/>
                <a:gd name="T48" fmla="*/ 101 w 451"/>
                <a:gd name="T49" fmla="*/ 760 h 772"/>
                <a:gd name="T50" fmla="*/ 45 w 451"/>
                <a:gd name="T51" fmla="*/ 738 h 772"/>
                <a:gd name="T52" fmla="*/ 11 w 451"/>
                <a:gd name="T53" fmla="*/ 706 h 772"/>
                <a:gd name="T54" fmla="*/ 0 w 451"/>
                <a:gd name="T55" fmla="*/ 660 h 772"/>
                <a:gd name="T56" fmla="*/ 140 w 451"/>
                <a:gd name="T57" fmla="*/ 556 h 772"/>
                <a:gd name="T58" fmla="*/ 143 w 451"/>
                <a:gd name="T59" fmla="*/ 672 h 772"/>
                <a:gd name="T60" fmla="*/ 161 w 451"/>
                <a:gd name="T61" fmla="*/ 698 h 772"/>
                <a:gd name="T62" fmla="*/ 200 w 451"/>
                <a:gd name="T63" fmla="*/ 711 h 772"/>
                <a:gd name="T64" fmla="*/ 254 w 451"/>
                <a:gd name="T65" fmla="*/ 711 h 772"/>
                <a:gd name="T66" fmla="*/ 292 w 451"/>
                <a:gd name="T67" fmla="*/ 698 h 772"/>
                <a:gd name="T68" fmla="*/ 310 w 451"/>
                <a:gd name="T69" fmla="*/ 672 h 772"/>
                <a:gd name="T70" fmla="*/ 313 w 451"/>
                <a:gd name="T71" fmla="*/ 551 h 772"/>
                <a:gd name="T72" fmla="*/ 304 w 451"/>
                <a:gd name="T73" fmla="*/ 513 h 772"/>
                <a:gd name="T74" fmla="*/ 273 w 451"/>
                <a:gd name="T75" fmla="*/ 477 h 772"/>
                <a:gd name="T76" fmla="*/ 47 w 451"/>
                <a:gd name="T77" fmla="*/ 282 h 772"/>
                <a:gd name="T78" fmla="*/ 19 w 451"/>
                <a:gd name="T79" fmla="*/ 244 h 772"/>
                <a:gd name="T80" fmla="*/ 10 w 451"/>
                <a:gd name="T81" fmla="*/ 204 h 772"/>
                <a:gd name="T82" fmla="*/ 13 w 451"/>
                <a:gd name="T83" fmla="*/ 89 h 772"/>
                <a:gd name="T84" fmla="*/ 35 w 451"/>
                <a:gd name="T85" fmla="*/ 50 h 772"/>
                <a:gd name="T86" fmla="*/ 78 w 451"/>
                <a:gd name="T87" fmla="*/ 22 h 772"/>
                <a:gd name="T88" fmla="*/ 144 w 451"/>
                <a:gd name="T89" fmla="*/ 6 h 772"/>
                <a:gd name="T90" fmla="*/ 229 w 451"/>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772">
                  <a:moveTo>
                    <a:pt x="229" y="0"/>
                  </a:moveTo>
                  <a:lnTo>
                    <a:pt x="277" y="2"/>
                  </a:lnTo>
                  <a:lnTo>
                    <a:pt x="318" y="6"/>
                  </a:lnTo>
                  <a:lnTo>
                    <a:pt x="355" y="12"/>
                  </a:lnTo>
                  <a:lnTo>
                    <a:pt x="384" y="22"/>
                  </a:lnTo>
                  <a:lnTo>
                    <a:pt x="407" y="34"/>
                  </a:lnTo>
                  <a:lnTo>
                    <a:pt x="426" y="49"/>
                  </a:lnTo>
                  <a:lnTo>
                    <a:pt x="438" y="65"/>
                  </a:lnTo>
                  <a:lnTo>
                    <a:pt x="445" y="85"/>
                  </a:lnTo>
                  <a:lnTo>
                    <a:pt x="447" y="106"/>
                  </a:lnTo>
                  <a:lnTo>
                    <a:pt x="447" y="204"/>
                  </a:lnTo>
                  <a:lnTo>
                    <a:pt x="309" y="204"/>
                  </a:lnTo>
                  <a:lnTo>
                    <a:pt x="309" y="110"/>
                  </a:lnTo>
                  <a:lnTo>
                    <a:pt x="308" y="98"/>
                  </a:lnTo>
                  <a:lnTo>
                    <a:pt x="304" y="87"/>
                  </a:lnTo>
                  <a:lnTo>
                    <a:pt x="297" y="78"/>
                  </a:lnTo>
                  <a:lnTo>
                    <a:pt x="288" y="70"/>
                  </a:lnTo>
                  <a:lnTo>
                    <a:pt x="273" y="65"/>
                  </a:lnTo>
                  <a:lnTo>
                    <a:pt x="254" y="61"/>
                  </a:lnTo>
                  <a:lnTo>
                    <a:pt x="229" y="59"/>
                  </a:lnTo>
                  <a:lnTo>
                    <a:pt x="203" y="61"/>
                  </a:lnTo>
                  <a:lnTo>
                    <a:pt x="184" y="65"/>
                  </a:lnTo>
                  <a:lnTo>
                    <a:pt x="170" y="70"/>
                  </a:lnTo>
                  <a:lnTo>
                    <a:pt x="159" y="78"/>
                  </a:lnTo>
                  <a:lnTo>
                    <a:pt x="152" y="87"/>
                  </a:lnTo>
                  <a:lnTo>
                    <a:pt x="149" y="98"/>
                  </a:lnTo>
                  <a:lnTo>
                    <a:pt x="148" y="110"/>
                  </a:lnTo>
                  <a:lnTo>
                    <a:pt x="148" y="191"/>
                  </a:lnTo>
                  <a:lnTo>
                    <a:pt x="149" y="209"/>
                  </a:lnTo>
                  <a:lnTo>
                    <a:pt x="155" y="227"/>
                  </a:lnTo>
                  <a:lnTo>
                    <a:pt x="165" y="243"/>
                  </a:lnTo>
                  <a:lnTo>
                    <a:pt x="180" y="259"/>
                  </a:lnTo>
                  <a:lnTo>
                    <a:pt x="402" y="448"/>
                  </a:lnTo>
                  <a:lnTo>
                    <a:pt x="422" y="469"/>
                  </a:lnTo>
                  <a:lnTo>
                    <a:pt x="438" y="492"/>
                  </a:lnTo>
                  <a:lnTo>
                    <a:pt x="449" y="516"/>
                  </a:lnTo>
                  <a:lnTo>
                    <a:pt x="451" y="541"/>
                  </a:lnTo>
                  <a:lnTo>
                    <a:pt x="451" y="660"/>
                  </a:lnTo>
                  <a:lnTo>
                    <a:pt x="449" y="683"/>
                  </a:lnTo>
                  <a:lnTo>
                    <a:pt x="439" y="703"/>
                  </a:lnTo>
                  <a:lnTo>
                    <a:pt x="424" y="721"/>
                  </a:lnTo>
                  <a:lnTo>
                    <a:pt x="404" y="737"/>
                  </a:lnTo>
                  <a:lnTo>
                    <a:pt x="379" y="749"/>
                  </a:lnTo>
                  <a:lnTo>
                    <a:pt x="348" y="760"/>
                  </a:lnTo>
                  <a:lnTo>
                    <a:pt x="313" y="766"/>
                  </a:lnTo>
                  <a:lnTo>
                    <a:pt x="273" y="770"/>
                  </a:lnTo>
                  <a:lnTo>
                    <a:pt x="229" y="772"/>
                  </a:lnTo>
                  <a:lnTo>
                    <a:pt x="180" y="770"/>
                  </a:lnTo>
                  <a:lnTo>
                    <a:pt x="137" y="766"/>
                  </a:lnTo>
                  <a:lnTo>
                    <a:pt x="101" y="760"/>
                  </a:lnTo>
                  <a:lnTo>
                    <a:pt x="70" y="750"/>
                  </a:lnTo>
                  <a:lnTo>
                    <a:pt x="45" y="738"/>
                  </a:lnTo>
                  <a:lnTo>
                    <a:pt x="26" y="723"/>
                  </a:lnTo>
                  <a:lnTo>
                    <a:pt x="11" y="706"/>
                  </a:lnTo>
                  <a:lnTo>
                    <a:pt x="3" y="685"/>
                  </a:lnTo>
                  <a:lnTo>
                    <a:pt x="0" y="660"/>
                  </a:lnTo>
                  <a:lnTo>
                    <a:pt x="0" y="556"/>
                  </a:lnTo>
                  <a:lnTo>
                    <a:pt x="140" y="556"/>
                  </a:lnTo>
                  <a:lnTo>
                    <a:pt x="140" y="656"/>
                  </a:lnTo>
                  <a:lnTo>
                    <a:pt x="143" y="672"/>
                  </a:lnTo>
                  <a:lnTo>
                    <a:pt x="149" y="687"/>
                  </a:lnTo>
                  <a:lnTo>
                    <a:pt x="161" y="698"/>
                  </a:lnTo>
                  <a:lnTo>
                    <a:pt x="179" y="706"/>
                  </a:lnTo>
                  <a:lnTo>
                    <a:pt x="200" y="711"/>
                  </a:lnTo>
                  <a:lnTo>
                    <a:pt x="229" y="713"/>
                  </a:lnTo>
                  <a:lnTo>
                    <a:pt x="254" y="711"/>
                  </a:lnTo>
                  <a:lnTo>
                    <a:pt x="276" y="706"/>
                  </a:lnTo>
                  <a:lnTo>
                    <a:pt x="292" y="698"/>
                  </a:lnTo>
                  <a:lnTo>
                    <a:pt x="304" y="687"/>
                  </a:lnTo>
                  <a:lnTo>
                    <a:pt x="310" y="672"/>
                  </a:lnTo>
                  <a:lnTo>
                    <a:pt x="313" y="656"/>
                  </a:lnTo>
                  <a:lnTo>
                    <a:pt x="313" y="551"/>
                  </a:lnTo>
                  <a:lnTo>
                    <a:pt x="310" y="532"/>
                  </a:lnTo>
                  <a:lnTo>
                    <a:pt x="304" y="513"/>
                  </a:lnTo>
                  <a:lnTo>
                    <a:pt x="292" y="496"/>
                  </a:lnTo>
                  <a:lnTo>
                    <a:pt x="273" y="477"/>
                  </a:lnTo>
                  <a:lnTo>
                    <a:pt x="69" y="300"/>
                  </a:lnTo>
                  <a:lnTo>
                    <a:pt x="47" y="282"/>
                  </a:lnTo>
                  <a:lnTo>
                    <a:pt x="31" y="263"/>
                  </a:lnTo>
                  <a:lnTo>
                    <a:pt x="19" y="244"/>
                  </a:lnTo>
                  <a:lnTo>
                    <a:pt x="11" y="225"/>
                  </a:lnTo>
                  <a:lnTo>
                    <a:pt x="10" y="204"/>
                  </a:lnTo>
                  <a:lnTo>
                    <a:pt x="10" y="112"/>
                  </a:lnTo>
                  <a:lnTo>
                    <a:pt x="13" y="89"/>
                  </a:lnTo>
                  <a:lnTo>
                    <a:pt x="21" y="67"/>
                  </a:lnTo>
                  <a:lnTo>
                    <a:pt x="35" y="50"/>
                  </a:lnTo>
                  <a:lnTo>
                    <a:pt x="54" y="35"/>
                  </a:lnTo>
                  <a:lnTo>
                    <a:pt x="78" y="22"/>
                  </a:lnTo>
                  <a:lnTo>
                    <a:pt x="109" y="12"/>
                  </a:lnTo>
                  <a:lnTo>
                    <a:pt x="144" y="6"/>
                  </a:lnTo>
                  <a:lnTo>
                    <a:pt x="184" y="2"/>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9" name="Freeform 10">
              <a:extLst>
                <a:ext uri="{FF2B5EF4-FFF2-40B4-BE49-F238E27FC236}">
                  <a16:creationId xmlns:a16="http://schemas.microsoft.com/office/drawing/2014/main" id="{7F114B91-7375-44C1-9E6B-B8A4FC6838CD}"/>
                </a:ext>
              </a:extLst>
            </p:cNvPr>
            <p:cNvSpPr>
              <a:spLocks/>
            </p:cNvSpPr>
            <p:nvPr/>
          </p:nvSpPr>
          <p:spPr bwMode="auto">
            <a:xfrm>
              <a:off x="3935413" y="5000626"/>
              <a:ext cx="358775" cy="611188"/>
            </a:xfrm>
            <a:custGeom>
              <a:avLst/>
              <a:gdLst>
                <a:gd name="T0" fmla="*/ 276 w 451"/>
                <a:gd name="T1" fmla="*/ 2 h 772"/>
                <a:gd name="T2" fmla="*/ 354 w 451"/>
                <a:gd name="T3" fmla="*/ 12 h 772"/>
                <a:gd name="T4" fmla="*/ 407 w 451"/>
                <a:gd name="T5" fmla="*/ 34 h 772"/>
                <a:gd name="T6" fmla="*/ 437 w 451"/>
                <a:gd name="T7" fmla="*/ 65 h 772"/>
                <a:gd name="T8" fmla="*/ 447 w 451"/>
                <a:gd name="T9" fmla="*/ 106 h 772"/>
                <a:gd name="T10" fmla="*/ 307 w 451"/>
                <a:gd name="T11" fmla="*/ 204 h 772"/>
                <a:gd name="T12" fmla="*/ 307 w 451"/>
                <a:gd name="T13" fmla="*/ 98 h 772"/>
                <a:gd name="T14" fmla="*/ 296 w 451"/>
                <a:gd name="T15" fmla="*/ 78 h 772"/>
                <a:gd name="T16" fmla="*/ 272 w 451"/>
                <a:gd name="T17" fmla="*/ 65 h 772"/>
                <a:gd name="T18" fmla="*/ 228 w 451"/>
                <a:gd name="T19" fmla="*/ 59 h 772"/>
                <a:gd name="T20" fmla="*/ 182 w 451"/>
                <a:gd name="T21" fmla="*/ 65 h 772"/>
                <a:gd name="T22" fmla="*/ 158 w 451"/>
                <a:gd name="T23" fmla="*/ 78 h 772"/>
                <a:gd name="T24" fmla="*/ 149 w 451"/>
                <a:gd name="T25" fmla="*/ 98 h 772"/>
                <a:gd name="T26" fmla="*/ 148 w 451"/>
                <a:gd name="T27" fmla="*/ 191 h 772"/>
                <a:gd name="T28" fmla="*/ 154 w 451"/>
                <a:gd name="T29" fmla="*/ 227 h 772"/>
                <a:gd name="T30" fmla="*/ 178 w 451"/>
                <a:gd name="T31" fmla="*/ 259 h 772"/>
                <a:gd name="T32" fmla="*/ 421 w 451"/>
                <a:gd name="T33" fmla="*/ 469 h 772"/>
                <a:gd name="T34" fmla="*/ 447 w 451"/>
                <a:gd name="T35" fmla="*/ 516 h 772"/>
                <a:gd name="T36" fmla="*/ 451 w 451"/>
                <a:gd name="T37" fmla="*/ 660 h 772"/>
                <a:gd name="T38" fmla="*/ 439 w 451"/>
                <a:gd name="T39" fmla="*/ 703 h 772"/>
                <a:gd name="T40" fmla="*/ 404 w 451"/>
                <a:gd name="T41" fmla="*/ 737 h 772"/>
                <a:gd name="T42" fmla="*/ 347 w 451"/>
                <a:gd name="T43" fmla="*/ 760 h 772"/>
                <a:gd name="T44" fmla="*/ 272 w 451"/>
                <a:gd name="T45" fmla="*/ 770 h 772"/>
                <a:gd name="T46" fmla="*/ 180 w 451"/>
                <a:gd name="T47" fmla="*/ 770 h 772"/>
                <a:gd name="T48" fmla="*/ 101 w 451"/>
                <a:gd name="T49" fmla="*/ 760 h 772"/>
                <a:gd name="T50" fmla="*/ 44 w 451"/>
                <a:gd name="T51" fmla="*/ 738 h 772"/>
                <a:gd name="T52" fmla="*/ 11 w 451"/>
                <a:gd name="T53" fmla="*/ 706 h 772"/>
                <a:gd name="T54" fmla="*/ 0 w 451"/>
                <a:gd name="T55" fmla="*/ 660 h 772"/>
                <a:gd name="T56" fmla="*/ 139 w 451"/>
                <a:gd name="T57" fmla="*/ 556 h 772"/>
                <a:gd name="T58" fmla="*/ 141 w 451"/>
                <a:gd name="T59" fmla="*/ 672 h 772"/>
                <a:gd name="T60" fmla="*/ 160 w 451"/>
                <a:gd name="T61" fmla="*/ 698 h 772"/>
                <a:gd name="T62" fmla="*/ 200 w 451"/>
                <a:gd name="T63" fmla="*/ 711 h 772"/>
                <a:gd name="T64" fmla="*/ 254 w 451"/>
                <a:gd name="T65" fmla="*/ 711 h 772"/>
                <a:gd name="T66" fmla="*/ 291 w 451"/>
                <a:gd name="T67" fmla="*/ 698 h 772"/>
                <a:gd name="T68" fmla="*/ 310 w 451"/>
                <a:gd name="T69" fmla="*/ 672 h 772"/>
                <a:gd name="T70" fmla="*/ 311 w 451"/>
                <a:gd name="T71" fmla="*/ 551 h 772"/>
                <a:gd name="T72" fmla="*/ 303 w 451"/>
                <a:gd name="T73" fmla="*/ 515 h 772"/>
                <a:gd name="T74" fmla="*/ 271 w 451"/>
                <a:gd name="T75" fmla="*/ 477 h 772"/>
                <a:gd name="T76" fmla="*/ 47 w 451"/>
                <a:gd name="T77" fmla="*/ 282 h 772"/>
                <a:gd name="T78" fmla="*/ 19 w 451"/>
                <a:gd name="T79" fmla="*/ 244 h 772"/>
                <a:gd name="T80" fmla="*/ 8 w 451"/>
                <a:gd name="T81" fmla="*/ 204 h 772"/>
                <a:gd name="T82" fmla="*/ 11 w 451"/>
                <a:gd name="T83" fmla="*/ 89 h 772"/>
                <a:gd name="T84" fmla="*/ 33 w 451"/>
                <a:gd name="T85" fmla="*/ 50 h 772"/>
                <a:gd name="T86" fmla="*/ 78 w 451"/>
                <a:gd name="T87" fmla="*/ 22 h 772"/>
                <a:gd name="T88" fmla="*/ 144 w 451"/>
                <a:gd name="T89" fmla="*/ 6 h 772"/>
                <a:gd name="T90" fmla="*/ 228 w 451"/>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772">
                  <a:moveTo>
                    <a:pt x="228" y="0"/>
                  </a:moveTo>
                  <a:lnTo>
                    <a:pt x="276" y="2"/>
                  </a:lnTo>
                  <a:lnTo>
                    <a:pt x="318" y="6"/>
                  </a:lnTo>
                  <a:lnTo>
                    <a:pt x="354" y="12"/>
                  </a:lnTo>
                  <a:lnTo>
                    <a:pt x="382" y="22"/>
                  </a:lnTo>
                  <a:lnTo>
                    <a:pt x="407" y="34"/>
                  </a:lnTo>
                  <a:lnTo>
                    <a:pt x="424" y="49"/>
                  </a:lnTo>
                  <a:lnTo>
                    <a:pt x="437" y="65"/>
                  </a:lnTo>
                  <a:lnTo>
                    <a:pt x="444" y="85"/>
                  </a:lnTo>
                  <a:lnTo>
                    <a:pt x="447" y="106"/>
                  </a:lnTo>
                  <a:lnTo>
                    <a:pt x="447" y="204"/>
                  </a:lnTo>
                  <a:lnTo>
                    <a:pt x="307" y="204"/>
                  </a:lnTo>
                  <a:lnTo>
                    <a:pt x="307" y="110"/>
                  </a:lnTo>
                  <a:lnTo>
                    <a:pt x="307" y="98"/>
                  </a:lnTo>
                  <a:lnTo>
                    <a:pt x="303" y="87"/>
                  </a:lnTo>
                  <a:lnTo>
                    <a:pt x="296" y="78"/>
                  </a:lnTo>
                  <a:lnTo>
                    <a:pt x="286" y="70"/>
                  </a:lnTo>
                  <a:lnTo>
                    <a:pt x="272" y="65"/>
                  </a:lnTo>
                  <a:lnTo>
                    <a:pt x="252" y="61"/>
                  </a:lnTo>
                  <a:lnTo>
                    <a:pt x="228" y="59"/>
                  </a:lnTo>
                  <a:lnTo>
                    <a:pt x="203" y="61"/>
                  </a:lnTo>
                  <a:lnTo>
                    <a:pt x="182" y="65"/>
                  </a:lnTo>
                  <a:lnTo>
                    <a:pt x="169" y="70"/>
                  </a:lnTo>
                  <a:lnTo>
                    <a:pt x="158" y="78"/>
                  </a:lnTo>
                  <a:lnTo>
                    <a:pt x="152" y="87"/>
                  </a:lnTo>
                  <a:lnTo>
                    <a:pt x="149" y="98"/>
                  </a:lnTo>
                  <a:lnTo>
                    <a:pt x="148" y="110"/>
                  </a:lnTo>
                  <a:lnTo>
                    <a:pt x="148" y="191"/>
                  </a:lnTo>
                  <a:lnTo>
                    <a:pt x="149" y="209"/>
                  </a:lnTo>
                  <a:lnTo>
                    <a:pt x="154" y="227"/>
                  </a:lnTo>
                  <a:lnTo>
                    <a:pt x="164" y="243"/>
                  </a:lnTo>
                  <a:lnTo>
                    <a:pt x="178" y="259"/>
                  </a:lnTo>
                  <a:lnTo>
                    <a:pt x="400" y="448"/>
                  </a:lnTo>
                  <a:lnTo>
                    <a:pt x="421" y="469"/>
                  </a:lnTo>
                  <a:lnTo>
                    <a:pt x="437" y="492"/>
                  </a:lnTo>
                  <a:lnTo>
                    <a:pt x="447" y="516"/>
                  </a:lnTo>
                  <a:lnTo>
                    <a:pt x="451" y="541"/>
                  </a:lnTo>
                  <a:lnTo>
                    <a:pt x="451" y="660"/>
                  </a:lnTo>
                  <a:lnTo>
                    <a:pt x="448" y="683"/>
                  </a:lnTo>
                  <a:lnTo>
                    <a:pt x="439" y="703"/>
                  </a:lnTo>
                  <a:lnTo>
                    <a:pt x="424" y="721"/>
                  </a:lnTo>
                  <a:lnTo>
                    <a:pt x="404" y="737"/>
                  </a:lnTo>
                  <a:lnTo>
                    <a:pt x="378" y="749"/>
                  </a:lnTo>
                  <a:lnTo>
                    <a:pt x="347" y="760"/>
                  </a:lnTo>
                  <a:lnTo>
                    <a:pt x="311" y="766"/>
                  </a:lnTo>
                  <a:lnTo>
                    <a:pt x="272" y="770"/>
                  </a:lnTo>
                  <a:lnTo>
                    <a:pt x="228" y="772"/>
                  </a:lnTo>
                  <a:lnTo>
                    <a:pt x="180" y="770"/>
                  </a:lnTo>
                  <a:lnTo>
                    <a:pt x="137" y="766"/>
                  </a:lnTo>
                  <a:lnTo>
                    <a:pt x="101" y="760"/>
                  </a:lnTo>
                  <a:lnTo>
                    <a:pt x="70" y="750"/>
                  </a:lnTo>
                  <a:lnTo>
                    <a:pt x="44" y="738"/>
                  </a:lnTo>
                  <a:lnTo>
                    <a:pt x="24" y="723"/>
                  </a:lnTo>
                  <a:lnTo>
                    <a:pt x="11" y="706"/>
                  </a:lnTo>
                  <a:lnTo>
                    <a:pt x="3" y="685"/>
                  </a:lnTo>
                  <a:lnTo>
                    <a:pt x="0" y="660"/>
                  </a:lnTo>
                  <a:lnTo>
                    <a:pt x="0" y="556"/>
                  </a:lnTo>
                  <a:lnTo>
                    <a:pt x="139" y="556"/>
                  </a:lnTo>
                  <a:lnTo>
                    <a:pt x="139" y="656"/>
                  </a:lnTo>
                  <a:lnTo>
                    <a:pt x="141" y="672"/>
                  </a:lnTo>
                  <a:lnTo>
                    <a:pt x="149" y="687"/>
                  </a:lnTo>
                  <a:lnTo>
                    <a:pt x="160" y="698"/>
                  </a:lnTo>
                  <a:lnTo>
                    <a:pt x="177" y="706"/>
                  </a:lnTo>
                  <a:lnTo>
                    <a:pt x="200" y="711"/>
                  </a:lnTo>
                  <a:lnTo>
                    <a:pt x="228" y="713"/>
                  </a:lnTo>
                  <a:lnTo>
                    <a:pt x="254" y="711"/>
                  </a:lnTo>
                  <a:lnTo>
                    <a:pt x="275" y="706"/>
                  </a:lnTo>
                  <a:lnTo>
                    <a:pt x="291" y="698"/>
                  </a:lnTo>
                  <a:lnTo>
                    <a:pt x="302" y="687"/>
                  </a:lnTo>
                  <a:lnTo>
                    <a:pt x="310" y="672"/>
                  </a:lnTo>
                  <a:lnTo>
                    <a:pt x="311" y="656"/>
                  </a:lnTo>
                  <a:lnTo>
                    <a:pt x="311" y="551"/>
                  </a:lnTo>
                  <a:lnTo>
                    <a:pt x="310" y="532"/>
                  </a:lnTo>
                  <a:lnTo>
                    <a:pt x="303" y="515"/>
                  </a:lnTo>
                  <a:lnTo>
                    <a:pt x="290" y="496"/>
                  </a:lnTo>
                  <a:lnTo>
                    <a:pt x="271" y="477"/>
                  </a:lnTo>
                  <a:lnTo>
                    <a:pt x="67" y="300"/>
                  </a:lnTo>
                  <a:lnTo>
                    <a:pt x="47" y="282"/>
                  </a:lnTo>
                  <a:lnTo>
                    <a:pt x="31" y="263"/>
                  </a:lnTo>
                  <a:lnTo>
                    <a:pt x="19" y="244"/>
                  </a:lnTo>
                  <a:lnTo>
                    <a:pt x="11" y="225"/>
                  </a:lnTo>
                  <a:lnTo>
                    <a:pt x="8" y="204"/>
                  </a:lnTo>
                  <a:lnTo>
                    <a:pt x="8" y="112"/>
                  </a:lnTo>
                  <a:lnTo>
                    <a:pt x="11" y="89"/>
                  </a:lnTo>
                  <a:lnTo>
                    <a:pt x="20" y="67"/>
                  </a:lnTo>
                  <a:lnTo>
                    <a:pt x="33" y="50"/>
                  </a:lnTo>
                  <a:lnTo>
                    <a:pt x="54" y="35"/>
                  </a:lnTo>
                  <a:lnTo>
                    <a:pt x="78" y="22"/>
                  </a:lnTo>
                  <a:lnTo>
                    <a:pt x="107" y="12"/>
                  </a:lnTo>
                  <a:lnTo>
                    <a:pt x="144" y="6"/>
                  </a:lnTo>
                  <a:lnTo>
                    <a:pt x="182" y="2"/>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0" name="Freeform 11">
              <a:extLst>
                <a:ext uri="{FF2B5EF4-FFF2-40B4-BE49-F238E27FC236}">
                  <a16:creationId xmlns:a16="http://schemas.microsoft.com/office/drawing/2014/main" id="{F8F21352-67EA-4F56-9534-D9D498CA4DA5}"/>
                </a:ext>
              </a:extLst>
            </p:cNvPr>
            <p:cNvSpPr>
              <a:spLocks/>
            </p:cNvSpPr>
            <p:nvPr/>
          </p:nvSpPr>
          <p:spPr bwMode="auto">
            <a:xfrm>
              <a:off x="1430338" y="5005388"/>
              <a:ext cx="352425" cy="755650"/>
            </a:xfrm>
            <a:custGeom>
              <a:avLst/>
              <a:gdLst>
                <a:gd name="T0" fmla="*/ 305 w 443"/>
                <a:gd name="T1" fmla="*/ 0 h 952"/>
                <a:gd name="T2" fmla="*/ 443 w 443"/>
                <a:gd name="T3" fmla="*/ 0 h 952"/>
                <a:gd name="T4" fmla="*/ 138 w 443"/>
                <a:gd name="T5" fmla="*/ 952 h 952"/>
                <a:gd name="T6" fmla="*/ 0 w 443"/>
                <a:gd name="T7" fmla="*/ 952 h 952"/>
                <a:gd name="T8" fmla="*/ 305 w 443"/>
                <a:gd name="T9" fmla="*/ 0 h 952"/>
              </a:gdLst>
              <a:ahLst/>
              <a:cxnLst>
                <a:cxn ang="0">
                  <a:pos x="T0" y="T1"/>
                </a:cxn>
                <a:cxn ang="0">
                  <a:pos x="T2" y="T3"/>
                </a:cxn>
                <a:cxn ang="0">
                  <a:pos x="T4" y="T5"/>
                </a:cxn>
                <a:cxn ang="0">
                  <a:pos x="T6" y="T7"/>
                </a:cxn>
                <a:cxn ang="0">
                  <a:pos x="T8" y="T9"/>
                </a:cxn>
              </a:cxnLst>
              <a:rect l="0" t="0" r="r" b="b"/>
              <a:pathLst>
                <a:path w="443" h="952">
                  <a:moveTo>
                    <a:pt x="305" y="0"/>
                  </a:moveTo>
                  <a:lnTo>
                    <a:pt x="443" y="0"/>
                  </a:lnTo>
                  <a:lnTo>
                    <a:pt x="138" y="952"/>
                  </a:lnTo>
                  <a:lnTo>
                    <a:pt x="0" y="952"/>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1" name="Freeform 12">
              <a:extLst>
                <a:ext uri="{FF2B5EF4-FFF2-40B4-BE49-F238E27FC236}">
                  <a16:creationId xmlns:a16="http://schemas.microsoft.com/office/drawing/2014/main" id="{93E305D8-5E4F-46CD-8514-9F9A38B6E582}"/>
                </a:ext>
              </a:extLst>
            </p:cNvPr>
            <p:cNvSpPr>
              <a:spLocks/>
            </p:cNvSpPr>
            <p:nvPr/>
          </p:nvSpPr>
          <p:spPr bwMode="auto">
            <a:xfrm>
              <a:off x="1349376" y="5006976"/>
              <a:ext cx="204788" cy="468313"/>
            </a:xfrm>
            <a:custGeom>
              <a:avLst/>
              <a:gdLst>
                <a:gd name="T0" fmla="*/ 0 w 257"/>
                <a:gd name="T1" fmla="*/ 0 h 591"/>
                <a:gd name="T2" fmla="*/ 138 w 257"/>
                <a:gd name="T3" fmla="*/ 0 h 591"/>
                <a:gd name="T4" fmla="*/ 257 w 257"/>
                <a:gd name="T5" fmla="*/ 373 h 591"/>
                <a:gd name="T6" fmla="*/ 188 w 257"/>
                <a:gd name="T7" fmla="*/ 591 h 591"/>
                <a:gd name="T8" fmla="*/ 0 w 257"/>
                <a:gd name="T9" fmla="*/ 0 h 591"/>
              </a:gdLst>
              <a:ahLst/>
              <a:cxnLst>
                <a:cxn ang="0">
                  <a:pos x="T0" y="T1"/>
                </a:cxn>
                <a:cxn ang="0">
                  <a:pos x="T2" y="T3"/>
                </a:cxn>
                <a:cxn ang="0">
                  <a:pos x="T4" y="T5"/>
                </a:cxn>
                <a:cxn ang="0">
                  <a:pos x="T6" y="T7"/>
                </a:cxn>
                <a:cxn ang="0">
                  <a:pos x="T8" y="T9"/>
                </a:cxn>
              </a:cxnLst>
              <a:rect l="0" t="0" r="r" b="b"/>
              <a:pathLst>
                <a:path w="257" h="591">
                  <a:moveTo>
                    <a:pt x="0" y="0"/>
                  </a:moveTo>
                  <a:lnTo>
                    <a:pt x="138" y="0"/>
                  </a:lnTo>
                  <a:lnTo>
                    <a:pt x="257" y="373"/>
                  </a:lnTo>
                  <a:lnTo>
                    <a:pt x="188" y="5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2" name="Freeform 13">
              <a:extLst>
                <a:ext uri="{FF2B5EF4-FFF2-40B4-BE49-F238E27FC236}">
                  <a16:creationId xmlns:a16="http://schemas.microsoft.com/office/drawing/2014/main" id="{CE1627C1-33EF-40D9-A63C-307FA5E912FC}"/>
                </a:ext>
              </a:extLst>
            </p:cNvPr>
            <p:cNvSpPr>
              <a:spLocks/>
            </p:cNvSpPr>
            <p:nvPr/>
          </p:nvSpPr>
          <p:spPr bwMode="auto">
            <a:xfrm>
              <a:off x="3578226" y="5005388"/>
              <a:ext cx="352425" cy="755650"/>
            </a:xfrm>
            <a:custGeom>
              <a:avLst/>
              <a:gdLst>
                <a:gd name="T0" fmla="*/ 305 w 444"/>
                <a:gd name="T1" fmla="*/ 0 h 952"/>
                <a:gd name="T2" fmla="*/ 444 w 444"/>
                <a:gd name="T3" fmla="*/ 0 h 952"/>
                <a:gd name="T4" fmla="*/ 138 w 444"/>
                <a:gd name="T5" fmla="*/ 952 h 952"/>
                <a:gd name="T6" fmla="*/ 0 w 444"/>
                <a:gd name="T7" fmla="*/ 952 h 952"/>
                <a:gd name="T8" fmla="*/ 305 w 444"/>
                <a:gd name="T9" fmla="*/ 0 h 952"/>
              </a:gdLst>
              <a:ahLst/>
              <a:cxnLst>
                <a:cxn ang="0">
                  <a:pos x="T0" y="T1"/>
                </a:cxn>
                <a:cxn ang="0">
                  <a:pos x="T2" y="T3"/>
                </a:cxn>
                <a:cxn ang="0">
                  <a:pos x="T4" y="T5"/>
                </a:cxn>
                <a:cxn ang="0">
                  <a:pos x="T6" y="T7"/>
                </a:cxn>
                <a:cxn ang="0">
                  <a:pos x="T8" y="T9"/>
                </a:cxn>
              </a:cxnLst>
              <a:rect l="0" t="0" r="r" b="b"/>
              <a:pathLst>
                <a:path w="444" h="952">
                  <a:moveTo>
                    <a:pt x="305" y="0"/>
                  </a:moveTo>
                  <a:lnTo>
                    <a:pt x="444" y="0"/>
                  </a:lnTo>
                  <a:lnTo>
                    <a:pt x="138" y="952"/>
                  </a:lnTo>
                  <a:lnTo>
                    <a:pt x="0" y="952"/>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3" name="Freeform 14">
              <a:extLst>
                <a:ext uri="{FF2B5EF4-FFF2-40B4-BE49-F238E27FC236}">
                  <a16:creationId xmlns:a16="http://schemas.microsoft.com/office/drawing/2014/main" id="{0D9F3EE9-A06C-4BEA-8C1C-047AA29FD60B}"/>
                </a:ext>
              </a:extLst>
            </p:cNvPr>
            <p:cNvSpPr>
              <a:spLocks/>
            </p:cNvSpPr>
            <p:nvPr/>
          </p:nvSpPr>
          <p:spPr bwMode="auto">
            <a:xfrm>
              <a:off x="3495676" y="5005388"/>
              <a:ext cx="206375" cy="468313"/>
            </a:xfrm>
            <a:custGeom>
              <a:avLst/>
              <a:gdLst>
                <a:gd name="T0" fmla="*/ 0 w 259"/>
                <a:gd name="T1" fmla="*/ 0 h 589"/>
                <a:gd name="T2" fmla="*/ 139 w 259"/>
                <a:gd name="T3" fmla="*/ 0 h 589"/>
                <a:gd name="T4" fmla="*/ 259 w 259"/>
                <a:gd name="T5" fmla="*/ 372 h 589"/>
                <a:gd name="T6" fmla="*/ 189 w 259"/>
                <a:gd name="T7" fmla="*/ 589 h 589"/>
                <a:gd name="T8" fmla="*/ 0 w 259"/>
                <a:gd name="T9" fmla="*/ 0 h 589"/>
              </a:gdLst>
              <a:ahLst/>
              <a:cxnLst>
                <a:cxn ang="0">
                  <a:pos x="T0" y="T1"/>
                </a:cxn>
                <a:cxn ang="0">
                  <a:pos x="T2" y="T3"/>
                </a:cxn>
                <a:cxn ang="0">
                  <a:pos x="T4" y="T5"/>
                </a:cxn>
                <a:cxn ang="0">
                  <a:pos x="T6" y="T7"/>
                </a:cxn>
                <a:cxn ang="0">
                  <a:pos x="T8" y="T9"/>
                </a:cxn>
              </a:cxnLst>
              <a:rect l="0" t="0" r="r" b="b"/>
              <a:pathLst>
                <a:path w="259" h="589">
                  <a:moveTo>
                    <a:pt x="0" y="0"/>
                  </a:moveTo>
                  <a:lnTo>
                    <a:pt x="139" y="0"/>
                  </a:lnTo>
                  <a:lnTo>
                    <a:pt x="259" y="372"/>
                  </a:lnTo>
                  <a:lnTo>
                    <a:pt x="189" y="5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4" name="Freeform 15">
              <a:extLst>
                <a:ext uri="{FF2B5EF4-FFF2-40B4-BE49-F238E27FC236}">
                  <a16:creationId xmlns:a16="http://schemas.microsoft.com/office/drawing/2014/main" id="{F5E30233-CE36-47C9-811B-877B122CC630}"/>
                </a:ext>
              </a:extLst>
            </p:cNvPr>
            <p:cNvSpPr>
              <a:spLocks/>
            </p:cNvSpPr>
            <p:nvPr/>
          </p:nvSpPr>
          <p:spPr bwMode="auto">
            <a:xfrm>
              <a:off x="1817688" y="5005388"/>
              <a:ext cx="396875" cy="603250"/>
            </a:xfrm>
            <a:custGeom>
              <a:avLst/>
              <a:gdLst>
                <a:gd name="T0" fmla="*/ 0 w 499"/>
                <a:gd name="T1" fmla="*/ 0 h 759"/>
                <a:gd name="T2" fmla="*/ 268 w 499"/>
                <a:gd name="T3" fmla="*/ 0 h 759"/>
                <a:gd name="T4" fmla="*/ 318 w 499"/>
                <a:gd name="T5" fmla="*/ 0 h 759"/>
                <a:gd name="T6" fmla="*/ 361 w 499"/>
                <a:gd name="T7" fmla="*/ 4 h 759"/>
                <a:gd name="T8" fmla="*/ 397 w 499"/>
                <a:gd name="T9" fmla="*/ 8 h 759"/>
                <a:gd name="T10" fmla="*/ 427 w 499"/>
                <a:gd name="T11" fmla="*/ 16 h 759"/>
                <a:gd name="T12" fmla="*/ 451 w 499"/>
                <a:gd name="T13" fmla="*/ 26 h 759"/>
                <a:gd name="T14" fmla="*/ 470 w 499"/>
                <a:gd name="T15" fmla="*/ 38 h 759"/>
                <a:gd name="T16" fmla="*/ 483 w 499"/>
                <a:gd name="T17" fmla="*/ 52 h 759"/>
                <a:gd name="T18" fmla="*/ 493 w 499"/>
                <a:gd name="T19" fmla="*/ 70 h 759"/>
                <a:gd name="T20" fmla="*/ 498 w 499"/>
                <a:gd name="T21" fmla="*/ 91 h 759"/>
                <a:gd name="T22" fmla="*/ 499 w 499"/>
                <a:gd name="T23" fmla="*/ 115 h 759"/>
                <a:gd name="T24" fmla="*/ 499 w 499"/>
                <a:gd name="T25" fmla="*/ 759 h 759"/>
                <a:gd name="T26" fmla="*/ 361 w 499"/>
                <a:gd name="T27" fmla="*/ 759 h 759"/>
                <a:gd name="T28" fmla="*/ 361 w 499"/>
                <a:gd name="T29" fmla="*/ 106 h 759"/>
                <a:gd name="T30" fmla="*/ 358 w 499"/>
                <a:gd name="T31" fmla="*/ 91 h 759"/>
                <a:gd name="T32" fmla="*/ 350 w 499"/>
                <a:gd name="T33" fmla="*/ 79 h 759"/>
                <a:gd name="T34" fmla="*/ 338 w 499"/>
                <a:gd name="T35" fmla="*/ 71 h 759"/>
                <a:gd name="T36" fmla="*/ 322 w 499"/>
                <a:gd name="T37" fmla="*/ 66 h 759"/>
                <a:gd name="T38" fmla="*/ 302 w 499"/>
                <a:gd name="T39" fmla="*/ 62 h 759"/>
                <a:gd name="T40" fmla="*/ 279 w 499"/>
                <a:gd name="T41" fmla="*/ 59 h 759"/>
                <a:gd name="T42" fmla="*/ 254 w 499"/>
                <a:gd name="T43" fmla="*/ 59 h 759"/>
                <a:gd name="T44" fmla="*/ 138 w 499"/>
                <a:gd name="T45" fmla="*/ 59 h 759"/>
                <a:gd name="T46" fmla="*/ 138 w 499"/>
                <a:gd name="T47" fmla="*/ 759 h 759"/>
                <a:gd name="T48" fmla="*/ 138 w 499"/>
                <a:gd name="T49" fmla="*/ 759 h 759"/>
                <a:gd name="T50" fmla="*/ 0 w 499"/>
                <a:gd name="T51" fmla="*/ 759 h 759"/>
                <a:gd name="T52" fmla="*/ 0 w 499"/>
                <a:gd name="T53"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9" h="759">
                  <a:moveTo>
                    <a:pt x="0" y="0"/>
                  </a:moveTo>
                  <a:lnTo>
                    <a:pt x="268" y="0"/>
                  </a:lnTo>
                  <a:lnTo>
                    <a:pt x="318" y="0"/>
                  </a:lnTo>
                  <a:lnTo>
                    <a:pt x="361" y="4"/>
                  </a:lnTo>
                  <a:lnTo>
                    <a:pt x="397" y="8"/>
                  </a:lnTo>
                  <a:lnTo>
                    <a:pt x="427" y="16"/>
                  </a:lnTo>
                  <a:lnTo>
                    <a:pt x="451" y="26"/>
                  </a:lnTo>
                  <a:lnTo>
                    <a:pt x="470" y="38"/>
                  </a:lnTo>
                  <a:lnTo>
                    <a:pt x="483" y="52"/>
                  </a:lnTo>
                  <a:lnTo>
                    <a:pt x="493" y="70"/>
                  </a:lnTo>
                  <a:lnTo>
                    <a:pt x="498" y="91"/>
                  </a:lnTo>
                  <a:lnTo>
                    <a:pt x="499" y="115"/>
                  </a:lnTo>
                  <a:lnTo>
                    <a:pt x="499" y="759"/>
                  </a:lnTo>
                  <a:lnTo>
                    <a:pt x="361" y="759"/>
                  </a:lnTo>
                  <a:lnTo>
                    <a:pt x="361" y="106"/>
                  </a:lnTo>
                  <a:lnTo>
                    <a:pt x="358" y="91"/>
                  </a:lnTo>
                  <a:lnTo>
                    <a:pt x="350" y="79"/>
                  </a:lnTo>
                  <a:lnTo>
                    <a:pt x="338" y="71"/>
                  </a:lnTo>
                  <a:lnTo>
                    <a:pt x="322" y="66"/>
                  </a:lnTo>
                  <a:lnTo>
                    <a:pt x="302" y="62"/>
                  </a:lnTo>
                  <a:lnTo>
                    <a:pt x="279" y="59"/>
                  </a:lnTo>
                  <a:lnTo>
                    <a:pt x="254" y="59"/>
                  </a:lnTo>
                  <a:lnTo>
                    <a:pt x="138" y="59"/>
                  </a:lnTo>
                  <a:lnTo>
                    <a:pt x="138" y="759"/>
                  </a:lnTo>
                  <a:lnTo>
                    <a:pt x="138" y="759"/>
                  </a:lnTo>
                  <a:lnTo>
                    <a:pt x="0" y="7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45" name="Freeform 16">
              <a:extLst>
                <a:ext uri="{FF2B5EF4-FFF2-40B4-BE49-F238E27FC236}">
                  <a16:creationId xmlns:a16="http://schemas.microsoft.com/office/drawing/2014/main" id="{D55B8220-36A8-442E-B5A9-78899F0A6EEB}"/>
                </a:ext>
              </a:extLst>
            </p:cNvPr>
            <p:cNvSpPr>
              <a:spLocks noEditPoints="1"/>
            </p:cNvSpPr>
            <p:nvPr/>
          </p:nvSpPr>
          <p:spPr bwMode="auto">
            <a:xfrm>
              <a:off x="4337051" y="5010151"/>
              <a:ext cx="142875" cy="139700"/>
            </a:xfrm>
            <a:custGeom>
              <a:avLst/>
              <a:gdLst>
                <a:gd name="T0" fmla="*/ 72 w 180"/>
                <a:gd name="T1" fmla="*/ 82 h 177"/>
                <a:gd name="T2" fmla="*/ 100 w 180"/>
                <a:gd name="T3" fmla="*/ 82 h 177"/>
                <a:gd name="T4" fmla="*/ 113 w 180"/>
                <a:gd name="T5" fmla="*/ 75 h 177"/>
                <a:gd name="T6" fmla="*/ 113 w 180"/>
                <a:gd name="T7" fmla="*/ 58 h 177"/>
                <a:gd name="T8" fmla="*/ 101 w 180"/>
                <a:gd name="T9" fmla="*/ 51 h 177"/>
                <a:gd name="T10" fmla="*/ 72 w 180"/>
                <a:gd name="T11" fmla="*/ 51 h 177"/>
                <a:gd name="T12" fmla="*/ 96 w 180"/>
                <a:gd name="T13" fmla="*/ 38 h 177"/>
                <a:gd name="T14" fmla="*/ 123 w 180"/>
                <a:gd name="T15" fmla="*/ 45 h 177"/>
                <a:gd name="T16" fmla="*/ 132 w 180"/>
                <a:gd name="T17" fmla="*/ 66 h 177"/>
                <a:gd name="T18" fmla="*/ 124 w 180"/>
                <a:gd name="T19" fmla="*/ 87 h 177"/>
                <a:gd name="T20" fmla="*/ 105 w 180"/>
                <a:gd name="T21" fmla="*/ 94 h 177"/>
                <a:gd name="T22" fmla="*/ 117 w 180"/>
                <a:gd name="T23" fmla="*/ 140 h 177"/>
                <a:gd name="T24" fmla="*/ 72 w 180"/>
                <a:gd name="T25" fmla="*/ 95 h 177"/>
                <a:gd name="T26" fmla="*/ 57 w 180"/>
                <a:gd name="T27" fmla="*/ 140 h 177"/>
                <a:gd name="T28" fmla="*/ 90 w 180"/>
                <a:gd name="T29" fmla="*/ 15 h 177"/>
                <a:gd name="T30" fmla="*/ 47 w 180"/>
                <a:gd name="T31" fmla="*/ 29 h 177"/>
                <a:gd name="T32" fmla="*/ 22 w 180"/>
                <a:gd name="T33" fmla="*/ 65 h 177"/>
                <a:gd name="T34" fmla="*/ 22 w 180"/>
                <a:gd name="T35" fmla="*/ 113 h 177"/>
                <a:gd name="T36" fmla="*/ 47 w 180"/>
                <a:gd name="T37" fmla="*/ 149 h 177"/>
                <a:gd name="T38" fmla="*/ 90 w 180"/>
                <a:gd name="T39" fmla="*/ 162 h 177"/>
                <a:gd name="T40" fmla="*/ 133 w 180"/>
                <a:gd name="T41" fmla="*/ 149 h 177"/>
                <a:gd name="T42" fmla="*/ 159 w 180"/>
                <a:gd name="T43" fmla="*/ 113 h 177"/>
                <a:gd name="T44" fmla="*/ 159 w 180"/>
                <a:gd name="T45" fmla="*/ 65 h 177"/>
                <a:gd name="T46" fmla="*/ 133 w 180"/>
                <a:gd name="T47" fmla="*/ 29 h 177"/>
                <a:gd name="T48" fmla="*/ 90 w 180"/>
                <a:gd name="T49" fmla="*/ 15 h 177"/>
                <a:gd name="T50" fmla="*/ 115 w 180"/>
                <a:gd name="T51" fmla="*/ 3 h 177"/>
                <a:gd name="T52" fmla="*/ 153 w 180"/>
                <a:gd name="T53" fmla="*/ 26 h 177"/>
                <a:gd name="T54" fmla="*/ 176 w 180"/>
                <a:gd name="T55" fmla="*/ 65 h 177"/>
                <a:gd name="T56" fmla="*/ 176 w 180"/>
                <a:gd name="T57" fmla="*/ 113 h 177"/>
                <a:gd name="T58" fmla="*/ 153 w 180"/>
                <a:gd name="T59" fmla="*/ 152 h 177"/>
                <a:gd name="T60" fmla="*/ 115 w 180"/>
                <a:gd name="T61" fmla="*/ 174 h 177"/>
                <a:gd name="T62" fmla="*/ 68 w 180"/>
                <a:gd name="T63" fmla="*/ 174 h 177"/>
                <a:gd name="T64" fmla="*/ 27 w 180"/>
                <a:gd name="T65" fmla="*/ 152 h 177"/>
                <a:gd name="T66" fmla="*/ 4 w 180"/>
                <a:gd name="T67" fmla="*/ 113 h 177"/>
                <a:gd name="T68" fmla="*/ 4 w 180"/>
                <a:gd name="T69" fmla="*/ 65 h 177"/>
                <a:gd name="T70" fmla="*/ 27 w 180"/>
                <a:gd name="T71" fmla="*/ 26 h 177"/>
                <a:gd name="T72" fmla="*/ 68 w 180"/>
                <a:gd name="T73" fmla="*/ 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77">
                  <a:moveTo>
                    <a:pt x="72" y="51"/>
                  </a:moveTo>
                  <a:lnTo>
                    <a:pt x="72" y="82"/>
                  </a:lnTo>
                  <a:lnTo>
                    <a:pt x="90" y="82"/>
                  </a:lnTo>
                  <a:lnTo>
                    <a:pt x="100" y="82"/>
                  </a:lnTo>
                  <a:lnTo>
                    <a:pt x="108" y="79"/>
                  </a:lnTo>
                  <a:lnTo>
                    <a:pt x="113" y="75"/>
                  </a:lnTo>
                  <a:lnTo>
                    <a:pt x="116" y="66"/>
                  </a:lnTo>
                  <a:lnTo>
                    <a:pt x="113" y="58"/>
                  </a:lnTo>
                  <a:lnTo>
                    <a:pt x="108" y="54"/>
                  </a:lnTo>
                  <a:lnTo>
                    <a:pt x="101" y="51"/>
                  </a:lnTo>
                  <a:lnTo>
                    <a:pt x="93" y="51"/>
                  </a:lnTo>
                  <a:lnTo>
                    <a:pt x="72" y="51"/>
                  </a:lnTo>
                  <a:close/>
                  <a:moveTo>
                    <a:pt x="57" y="38"/>
                  </a:moveTo>
                  <a:lnTo>
                    <a:pt x="96" y="38"/>
                  </a:lnTo>
                  <a:lnTo>
                    <a:pt x="112" y="39"/>
                  </a:lnTo>
                  <a:lnTo>
                    <a:pt x="123" y="45"/>
                  </a:lnTo>
                  <a:lnTo>
                    <a:pt x="129" y="54"/>
                  </a:lnTo>
                  <a:lnTo>
                    <a:pt x="132" y="66"/>
                  </a:lnTo>
                  <a:lnTo>
                    <a:pt x="129" y="78"/>
                  </a:lnTo>
                  <a:lnTo>
                    <a:pt x="124" y="87"/>
                  </a:lnTo>
                  <a:lnTo>
                    <a:pt x="116" y="91"/>
                  </a:lnTo>
                  <a:lnTo>
                    <a:pt x="105" y="94"/>
                  </a:lnTo>
                  <a:lnTo>
                    <a:pt x="135" y="140"/>
                  </a:lnTo>
                  <a:lnTo>
                    <a:pt x="117" y="140"/>
                  </a:lnTo>
                  <a:lnTo>
                    <a:pt x="90" y="95"/>
                  </a:lnTo>
                  <a:lnTo>
                    <a:pt x="72" y="95"/>
                  </a:lnTo>
                  <a:lnTo>
                    <a:pt x="72" y="140"/>
                  </a:lnTo>
                  <a:lnTo>
                    <a:pt x="57" y="140"/>
                  </a:lnTo>
                  <a:lnTo>
                    <a:pt x="57" y="38"/>
                  </a:lnTo>
                  <a:close/>
                  <a:moveTo>
                    <a:pt x="90" y="15"/>
                  </a:moveTo>
                  <a:lnTo>
                    <a:pt x="68" y="19"/>
                  </a:lnTo>
                  <a:lnTo>
                    <a:pt x="47" y="29"/>
                  </a:lnTo>
                  <a:lnTo>
                    <a:pt x="33" y="45"/>
                  </a:lnTo>
                  <a:lnTo>
                    <a:pt x="22" y="65"/>
                  </a:lnTo>
                  <a:lnTo>
                    <a:pt x="18" y="89"/>
                  </a:lnTo>
                  <a:lnTo>
                    <a:pt x="22" y="113"/>
                  </a:lnTo>
                  <a:lnTo>
                    <a:pt x="33" y="133"/>
                  </a:lnTo>
                  <a:lnTo>
                    <a:pt x="47" y="149"/>
                  </a:lnTo>
                  <a:lnTo>
                    <a:pt x="68" y="158"/>
                  </a:lnTo>
                  <a:lnTo>
                    <a:pt x="90" y="162"/>
                  </a:lnTo>
                  <a:lnTo>
                    <a:pt x="113" y="158"/>
                  </a:lnTo>
                  <a:lnTo>
                    <a:pt x="133" y="149"/>
                  </a:lnTo>
                  <a:lnTo>
                    <a:pt x="148" y="133"/>
                  </a:lnTo>
                  <a:lnTo>
                    <a:pt x="159" y="113"/>
                  </a:lnTo>
                  <a:lnTo>
                    <a:pt x="163" y="89"/>
                  </a:lnTo>
                  <a:lnTo>
                    <a:pt x="159" y="65"/>
                  </a:lnTo>
                  <a:lnTo>
                    <a:pt x="148" y="45"/>
                  </a:lnTo>
                  <a:lnTo>
                    <a:pt x="133" y="29"/>
                  </a:lnTo>
                  <a:lnTo>
                    <a:pt x="113" y="19"/>
                  </a:lnTo>
                  <a:lnTo>
                    <a:pt x="90" y="15"/>
                  </a:lnTo>
                  <a:close/>
                  <a:moveTo>
                    <a:pt x="90" y="0"/>
                  </a:moveTo>
                  <a:lnTo>
                    <a:pt x="115" y="3"/>
                  </a:lnTo>
                  <a:lnTo>
                    <a:pt x="136" y="12"/>
                  </a:lnTo>
                  <a:lnTo>
                    <a:pt x="153" y="26"/>
                  </a:lnTo>
                  <a:lnTo>
                    <a:pt x="168" y="43"/>
                  </a:lnTo>
                  <a:lnTo>
                    <a:pt x="176" y="65"/>
                  </a:lnTo>
                  <a:lnTo>
                    <a:pt x="180" y="89"/>
                  </a:lnTo>
                  <a:lnTo>
                    <a:pt x="176" y="113"/>
                  </a:lnTo>
                  <a:lnTo>
                    <a:pt x="168" y="134"/>
                  </a:lnTo>
                  <a:lnTo>
                    <a:pt x="153" y="152"/>
                  </a:lnTo>
                  <a:lnTo>
                    <a:pt x="136" y="165"/>
                  </a:lnTo>
                  <a:lnTo>
                    <a:pt x="115" y="174"/>
                  </a:lnTo>
                  <a:lnTo>
                    <a:pt x="90" y="177"/>
                  </a:lnTo>
                  <a:lnTo>
                    <a:pt x="68" y="174"/>
                  </a:lnTo>
                  <a:lnTo>
                    <a:pt x="46" y="165"/>
                  </a:lnTo>
                  <a:lnTo>
                    <a:pt x="27" y="152"/>
                  </a:lnTo>
                  <a:lnTo>
                    <a:pt x="14" y="134"/>
                  </a:lnTo>
                  <a:lnTo>
                    <a:pt x="4" y="113"/>
                  </a:lnTo>
                  <a:lnTo>
                    <a:pt x="0" y="89"/>
                  </a:lnTo>
                  <a:lnTo>
                    <a:pt x="4" y="65"/>
                  </a:lnTo>
                  <a:lnTo>
                    <a:pt x="14" y="43"/>
                  </a:lnTo>
                  <a:lnTo>
                    <a:pt x="27" y="26"/>
                  </a:lnTo>
                  <a:lnTo>
                    <a:pt x="46" y="12"/>
                  </a:lnTo>
                  <a:lnTo>
                    <a:pt x="68" y="3"/>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cSld>
  <p:clrMap bg1="lt1" tx1="dk1" bg2="lt2" tx2="dk2" accent1="accent1" accent2="accent2" accent3="accent3" accent4="accent4" accent5="accent5" accent6="accent6" hlink="hlink" folHlink="folHlink"/>
  <p:sldLayoutIdLst>
    <p:sldLayoutId id="2147483676" r:id="rId1"/>
    <p:sldLayoutId id="2147483660" r:id="rId2"/>
    <p:sldLayoutId id="2147483662" r:id="rId3"/>
    <p:sldLayoutId id="2147483651" r:id="rId4"/>
    <p:sldLayoutId id="2147483675" r:id="rId5"/>
    <p:sldLayoutId id="2147483677" r:id="rId6"/>
    <p:sldLayoutId id="2147483661" r:id="rId7"/>
    <p:sldLayoutId id="2147483678" r:id="rId8"/>
    <p:sldLayoutId id="2147483681" r:id="rId9"/>
    <p:sldLayoutId id="2147483679" r:id="rId10"/>
    <p:sldLayoutId id="2147483680" r:id="rId11"/>
    <p:sldLayoutId id="2147483663" r:id="rId12"/>
    <p:sldLayoutId id="2147483669" r:id="rId13"/>
    <p:sldLayoutId id="2147483655" r:id="rId14"/>
    <p:sldLayoutId id="2147483671" r:id="rId15"/>
    <p:sldLayoutId id="2147483672" r:id="rId16"/>
  </p:sldLayoutIdLst>
  <p:txStyles>
    <p:titleStyle>
      <a:lvl1pPr algn="l" defTabSz="914400" rtl="0" eaLnBrk="1" latinLnBrk="0" hangingPunct="1">
        <a:lnSpc>
          <a:spcPct val="100000"/>
        </a:lnSpc>
        <a:spcBef>
          <a:spcPct val="0"/>
        </a:spcBef>
        <a:buNone/>
        <a:defRPr sz="3200" b="0" kern="1200">
          <a:solidFill>
            <a:schemeClr val="tx1"/>
          </a:solidFill>
          <a:latin typeface="+mj-lt"/>
          <a:ea typeface="+mj-ea"/>
          <a:cs typeface="+mj-cs"/>
        </a:defRPr>
      </a:lvl1pPr>
    </p:titleStyle>
    <p:bodyStyle>
      <a:lvl1pPr marL="173736" indent="-173736"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512064" indent="-219456"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804672"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3" pos="384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DEQDlgl2As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8.wdp"/><Relationship Id="rId3" Type="http://schemas.microsoft.com/office/2007/relationships/hdphoto" Target="../media/hdphoto1.wdp"/><Relationship Id="rId21" Type="http://schemas.openxmlformats.org/officeDocument/2006/relationships/chart" Target="../charts/chart1.xml"/><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14.png"/><Relationship Id="rId2" Type="http://schemas.openxmlformats.org/officeDocument/2006/relationships/image" Target="../media/image6.png"/><Relationship Id="rId16" Type="http://schemas.microsoft.com/office/2007/relationships/hdphoto" Target="../media/hdphoto7.wdp"/><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microsoft.com/office/2007/relationships/hdphoto" Target="../media/hdphoto2.wdp"/><Relationship Id="rId15" Type="http://schemas.openxmlformats.org/officeDocument/2006/relationships/image" Target="../media/image13.png"/><Relationship Id="rId10" Type="http://schemas.microsoft.com/office/2007/relationships/hdphoto" Target="../media/hdphoto4.wdp"/><Relationship Id="rId19"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0.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12E608-D607-1F40-BAFF-FCA4A27B870D}"/>
              </a:ext>
            </a:extLst>
          </p:cNvPr>
          <p:cNvSpPr>
            <a:spLocks noGrp="1"/>
          </p:cNvSpPr>
          <p:nvPr>
            <p:ph type="body" sz="quarter" idx="10"/>
          </p:nvPr>
        </p:nvSpPr>
        <p:spPr/>
        <p:txBody>
          <a:bodyPr/>
          <a:lstStyle/>
          <a:p>
            <a:r>
              <a:rPr lang="en-US" dirty="0"/>
              <a:t>Alan Dewar</a:t>
            </a:r>
          </a:p>
        </p:txBody>
      </p:sp>
      <p:sp>
        <p:nvSpPr>
          <p:cNvPr id="9" name="Text Placeholder 8">
            <a:extLst>
              <a:ext uri="{FF2B5EF4-FFF2-40B4-BE49-F238E27FC236}">
                <a16:creationId xmlns:a16="http://schemas.microsoft.com/office/drawing/2014/main" id="{DCAF88DF-33F8-D346-A37D-1CC800C50A7F}"/>
              </a:ext>
            </a:extLst>
          </p:cNvPr>
          <p:cNvSpPr>
            <a:spLocks noGrp="1"/>
          </p:cNvSpPr>
          <p:nvPr>
            <p:ph type="body" sz="quarter" idx="11"/>
          </p:nvPr>
        </p:nvSpPr>
        <p:spPr/>
        <p:txBody>
          <a:bodyPr/>
          <a:lstStyle/>
          <a:p>
            <a:r>
              <a:rPr lang="en-US" dirty="0"/>
              <a:t>2022-11-22</a:t>
            </a:r>
          </a:p>
        </p:txBody>
      </p:sp>
      <p:sp>
        <p:nvSpPr>
          <p:cNvPr id="7" name="Subtitle 6">
            <a:extLst>
              <a:ext uri="{FF2B5EF4-FFF2-40B4-BE49-F238E27FC236}">
                <a16:creationId xmlns:a16="http://schemas.microsoft.com/office/drawing/2014/main" id="{351FB071-BC23-BB4A-B896-183BACF037FC}"/>
              </a:ext>
            </a:extLst>
          </p:cNvPr>
          <p:cNvSpPr>
            <a:spLocks noGrp="1"/>
          </p:cNvSpPr>
          <p:nvPr>
            <p:ph type="subTitle" idx="1"/>
          </p:nvPr>
        </p:nvSpPr>
        <p:spPr/>
        <p:txBody>
          <a:bodyPr/>
          <a:lstStyle/>
          <a:p>
            <a:endParaRPr lang="en-US" dirty="0"/>
          </a:p>
        </p:txBody>
      </p:sp>
      <p:sp>
        <p:nvSpPr>
          <p:cNvPr id="6" name="Title 5">
            <a:extLst>
              <a:ext uri="{FF2B5EF4-FFF2-40B4-BE49-F238E27FC236}">
                <a16:creationId xmlns:a16="http://schemas.microsoft.com/office/drawing/2014/main" id="{A5ED6EFF-1043-F54C-B270-8965D179BED9}"/>
              </a:ext>
            </a:extLst>
          </p:cNvPr>
          <p:cNvSpPr>
            <a:spLocks noGrp="1"/>
          </p:cNvSpPr>
          <p:nvPr>
            <p:ph type="ctrTitle"/>
          </p:nvPr>
        </p:nvSpPr>
        <p:spPr/>
        <p:txBody>
          <a:bodyPr/>
          <a:lstStyle/>
          <a:p>
            <a:r>
              <a:rPr lang="en-US" dirty="0"/>
              <a:t>Application Security Testing</a:t>
            </a:r>
          </a:p>
        </p:txBody>
      </p:sp>
    </p:spTree>
    <p:custDataLst>
      <p:tags r:id="rId1"/>
    </p:custDataLst>
    <p:extLst>
      <p:ext uri="{BB962C8B-B14F-4D97-AF65-F5344CB8AC3E}">
        <p14:creationId xmlns:p14="http://schemas.microsoft.com/office/powerpoint/2010/main" val="200698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92BB0-C32A-B6DC-90FA-579D6447170A}"/>
              </a:ext>
            </a:extLst>
          </p:cNvPr>
          <p:cNvSpPr>
            <a:spLocks noGrp="1"/>
          </p:cNvSpPr>
          <p:nvPr>
            <p:ph idx="1"/>
          </p:nvPr>
        </p:nvSpPr>
        <p:spPr/>
        <p:txBody>
          <a:bodyPr/>
          <a:lstStyle/>
          <a:p>
            <a:r>
              <a:rPr lang="en-US" dirty="0"/>
              <a:t>Currently a proposal</a:t>
            </a:r>
          </a:p>
          <a:p>
            <a:r>
              <a:rPr lang="en-US" dirty="0"/>
              <a:t>Bolster cybersecurity rules to ensure more secure hardware and software products</a:t>
            </a:r>
          </a:p>
          <a:p>
            <a:r>
              <a:rPr lang="en-US" dirty="0"/>
              <a:t>Create conditions for the development of secure products</a:t>
            </a:r>
          </a:p>
          <a:p>
            <a:r>
              <a:rPr lang="en-US" dirty="0"/>
              <a:t>Create conditions allowing users to take cybersecurity into account</a:t>
            </a:r>
          </a:p>
          <a:p>
            <a:r>
              <a:rPr lang="en-US" dirty="0"/>
              <a:t>Ensure that manufacturers improve security throughout the whole life cycle</a:t>
            </a:r>
          </a:p>
          <a:p>
            <a:r>
              <a:rPr lang="en-US" dirty="0"/>
              <a:t>Ensure a coherent cybersecurity framework</a:t>
            </a:r>
          </a:p>
          <a:p>
            <a:r>
              <a:rPr lang="en-US" dirty="0"/>
              <a:t>Enhance the transparency of security properties</a:t>
            </a:r>
          </a:p>
          <a:p>
            <a:r>
              <a:rPr lang="en-US" dirty="0"/>
              <a:t>Enable businesses and consumers to use products securely</a:t>
            </a:r>
          </a:p>
        </p:txBody>
      </p:sp>
      <p:sp>
        <p:nvSpPr>
          <p:cNvPr id="3" name="Text Placeholder 2">
            <a:extLst>
              <a:ext uri="{FF2B5EF4-FFF2-40B4-BE49-F238E27FC236}">
                <a16:creationId xmlns:a16="http://schemas.microsoft.com/office/drawing/2014/main" id="{5608200C-B398-F0FC-7667-D4F4301334BA}"/>
              </a:ext>
            </a:extLst>
          </p:cNvPr>
          <p:cNvSpPr>
            <a:spLocks noGrp="1"/>
          </p:cNvSpPr>
          <p:nvPr>
            <p:ph type="body" sz="quarter" idx="12"/>
          </p:nvPr>
        </p:nvSpPr>
        <p:spPr/>
        <p:txBody>
          <a:bodyPr/>
          <a:lstStyle/>
          <a:p>
            <a:r>
              <a:rPr lang="en-US" dirty="0"/>
              <a:t>EU: Cyber Resilience Act</a:t>
            </a:r>
          </a:p>
        </p:txBody>
      </p:sp>
      <p:sp>
        <p:nvSpPr>
          <p:cNvPr id="4" name="Title 3">
            <a:extLst>
              <a:ext uri="{FF2B5EF4-FFF2-40B4-BE49-F238E27FC236}">
                <a16:creationId xmlns:a16="http://schemas.microsoft.com/office/drawing/2014/main" id="{622CC9DD-2F23-BC7B-15E4-8B7249317A40}"/>
              </a:ext>
            </a:extLst>
          </p:cNvPr>
          <p:cNvSpPr>
            <a:spLocks noGrp="1"/>
          </p:cNvSpPr>
          <p:nvPr>
            <p:ph type="title"/>
          </p:nvPr>
        </p:nvSpPr>
        <p:spPr/>
        <p:txBody>
          <a:bodyPr/>
          <a:lstStyle/>
          <a:p>
            <a:r>
              <a:rPr lang="en-US" dirty="0"/>
              <a:t>Government Response</a:t>
            </a:r>
          </a:p>
        </p:txBody>
      </p:sp>
    </p:spTree>
    <p:extLst>
      <p:ext uri="{BB962C8B-B14F-4D97-AF65-F5344CB8AC3E}">
        <p14:creationId xmlns:p14="http://schemas.microsoft.com/office/powerpoint/2010/main" val="320957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530CA-2F4D-B2E0-8F50-80FEE45BD1B7}"/>
              </a:ext>
            </a:extLst>
          </p:cNvPr>
          <p:cNvSpPr>
            <a:spLocks noGrp="1"/>
          </p:cNvSpPr>
          <p:nvPr>
            <p:ph idx="1"/>
          </p:nvPr>
        </p:nvSpPr>
        <p:spPr>
          <a:xfrm>
            <a:off x="456555" y="1262743"/>
            <a:ext cx="11278244" cy="5246914"/>
          </a:xfrm>
        </p:spPr>
        <p:txBody>
          <a:bodyPr/>
          <a:lstStyle/>
          <a:p>
            <a:r>
              <a:rPr lang="en-US" sz="1400" dirty="0"/>
              <a:t>BSIMM: Building Security In Maturity Model</a:t>
            </a:r>
          </a:p>
          <a:p>
            <a:r>
              <a:rPr lang="en-US" sz="1400" dirty="0"/>
              <a:t>CAPEC: Common Attack Pattern Enumeration and Classification</a:t>
            </a:r>
          </a:p>
          <a:p>
            <a:r>
              <a:rPr lang="en-US" sz="1400" dirty="0"/>
              <a:t>CVE: Common Vulnerabilities and Exposures</a:t>
            </a:r>
          </a:p>
          <a:p>
            <a:r>
              <a:rPr lang="en-US" sz="1400" dirty="0"/>
              <a:t>CVSS: Common Vulnerability Scoring System</a:t>
            </a:r>
          </a:p>
          <a:p>
            <a:r>
              <a:rPr lang="en-US" sz="1400" dirty="0"/>
              <a:t>CWE: Common Weakness Enumeration</a:t>
            </a:r>
          </a:p>
          <a:p>
            <a:r>
              <a:rPr lang="en-US" sz="1400" dirty="0"/>
              <a:t>DAST: Dynamic Application Security Testing</a:t>
            </a:r>
          </a:p>
          <a:p>
            <a:r>
              <a:rPr lang="en-US" sz="1400" dirty="0"/>
              <a:t>FIRST: Forum of Incident Response and Security Teams</a:t>
            </a:r>
          </a:p>
          <a:p>
            <a:r>
              <a:rPr lang="en-US" sz="1400" dirty="0"/>
              <a:t>IAST: Interactive Application Security Testing</a:t>
            </a:r>
          </a:p>
          <a:p>
            <a:r>
              <a:rPr lang="en-US" sz="1400" dirty="0"/>
              <a:t>MISRA: Motor Industry Software Reliability Association</a:t>
            </a:r>
          </a:p>
          <a:p>
            <a:r>
              <a:rPr lang="en-US" sz="1400" dirty="0"/>
              <a:t>NVD: National Vulnerability Database</a:t>
            </a:r>
          </a:p>
          <a:p>
            <a:r>
              <a:rPr lang="en-US" sz="1400" dirty="0"/>
              <a:t>OSVDB: Open Source Vulnerability Database</a:t>
            </a:r>
          </a:p>
          <a:p>
            <a:r>
              <a:rPr lang="en-US" sz="1400" dirty="0"/>
              <a:t>OWASP: Open Web Application Security Project</a:t>
            </a:r>
          </a:p>
          <a:p>
            <a:r>
              <a:rPr lang="en-US" sz="1400" dirty="0"/>
              <a:t>SARIF: Static Analysis Results Interchange Format</a:t>
            </a:r>
          </a:p>
          <a:p>
            <a:r>
              <a:rPr lang="en-US" sz="1400" dirty="0"/>
              <a:t>SAST: Static Application Security Testing</a:t>
            </a:r>
          </a:p>
          <a:p>
            <a:r>
              <a:rPr lang="en-US" sz="1400" dirty="0"/>
              <a:t>SBOM: Software Bill Of Materials</a:t>
            </a:r>
          </a:p>
          <a:p>
            <a:r>
              <a:rPr lang="en-US" sz="1400" dirty="0"/>
              <a:t>SCA: Software Composition Analysis</a:t>
            </a:r>
          </a:p>
          <a:p>
            <a:r>
              <a:rPr lang="en-US" sz="1400" dirty="0"/>
              <a:t>TLA: Three-Letter Acronym</a:t>
            </a:r>
          </a:p>
          <a:p>
            <a:pPr marL="0" indent="0">
              <a:buNone/>
            </a:pPr>
            <a:r>
              <a:rPr lang="en-US" sz="1200" dirty="0"/>
              <a:t>*Technically </a:t>
            </a:r>
            <a:r>
              <a:rPr lang="en-US" sz="1200" dirty="0">
                <a:hlinkClick r:id="rId2"/>
              </a:rPr>
              <a:t>initialisms</a:t>
            </a:r>
            <a:r>
              <a:rPr lang="en-US" sz="1200" dirty="0"/>
              <a:t>, not acronyms</a:t>
            </a:r>
          </a:p>
        </p:txBody>
      </p:sp>
      <p:sp>
        <p:nvSpPr>
          <p:cNvPr id="3" name="Text Placeholder 2">
            <a:extLst>
              <a:ext uri="{FF2B5EF4-FFF2-40B4-BE49-F238E27FC236}">
                <a16:creationId xmlns:a16="http://schemas.microsoft.com/office/drawing/2014/main" id="{A5A47C82-2FF0-D01B-C298-C21995003652}"/>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DBCAA452-9AE1-F08A-7E49-ABE9061A39FC}"/>
              </a:ext>
            </a:extLst>
          </p:cNvPr>
          <p:cNvSpPr>
            <a:spLocks noGrp="1"/>
          </p:cNvSpPr>
          <p:nvPr>
            <p:ph type="title"/>
          </p:nvPr>
        </p:nvSpPr>
        <p:spPr/>
        <p:txBody>
          <a:bodyPr/>
          <a:lstStyle/>
          <a:p>
            <a:r>
              <a:rPr lang="en-US" dirty="0"/>
              <a:t>TLA List*</a:t>
            </a:r>
          </a:p>
        </p:txBody>
      </p:sp>
    </p:spTree>
    <p:extLst>
      <p:ext uri="{BB962C8B-B14F-4D97-AF65-F5344CB8AC3E}">
        <p14:creationId xmlns:p14="http://schemas.microsoft.com/office/powerpoint/2010/main" val="339869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C7493C-9BA0-545C-B804-1A2B1CA140A4}"/>
              </a:ext>
            </a:extLst>
          </p:cNvPr>
          <p:cNvSpPr>
            <a:spLocks noGrp="1"/>
          </p:cNvSpPr>
          <p:nvPr>
            <p:ph idx="1"/>
          </p:nvPr>
        </p:nvSpPr>
        <p:spPr/>
        <p:txBody>
          <a:bodyPr/>
          <a:lstStyle/>
          <a:p>
            <a:r>
              <a:rPr lang="en-US" dirty="0"/>
              <a:t>Free and open industry standard for assessing the severity of computer system security vulnerabilities</a:t>
            </a:r>
          </a:p>
          <a:p>
            <a:r>
              <a:rPr lang="en-US" dirty="0"/>
              <a:t>Assigns severity scores (0 - 10) to vulnerabilities</a:t>
            </a:r>
          </a:p>
          <a:p>
            <a:r>
              <a:rPr lang="en-US" dirty="0"/>
              <a:t>Metrics:</a:t>
            </a:r>
          </a:p>
          <a:p>
            <a:pPr lvl="1"/>
            <a:r>
              <a:rPr lang="en-US" dirty="0"/>
              <a:t>Base Metrics for qualities intrinsic to a vulnerability</a:t>
            </a:r>
          </a:p>
          <a:p>
            <a:pPr lvl="1"/>
            <a:r>
              <a:rPr lang="en-US" dirty="0"/>
              <a:t>Temporal Metrics for characteristics that evolve over the lifetime of vulnerability</a:t>
            </a:r>
          </a:p>
          <a:p>
            <a:pPr lvl="1"/>
            <a:r>
              <a:rPr lang="en-US" dirty="0"/>
              <a:t>Environmental Metrics for vulnerabilities that depend on a particular implementation or environment</a:t>
            </a:r>
          </a:p>
          <a:p>
            <a:r>
              <a:rPr lang="en-US" dirty="0"/>
              <a:t>Current version: 3.1</a:t>
            </a:r>
          </a:p>
          <a:p>
            <a:r>
              <a:rPr lang="en-US" dirty="0"/>
              <a:t>Maintained by FIRST (Forum of Incident Response and Security Teams)</a:t>
            </a:r>
          </a:p>
        </p:txBody>
      </p:sp>
      <p:sp>
        <p:nvSpPr>
          <p:cNvPr id="3" name="Text Placeholder 2">
            <a:extLst>
              <a:ext uri="{FF2B5EF4-FFF2-40B4-BE49-F238E27FC236}">
                <a16:creationId xmlns:a16="http://schemas.microsoft.com/office/drawing/2014/main" id="{2B7496EA-A3E3-1F36-DE1A-877C8217C1D9}"/>
              </a:ext>
            </a:extLst>
          </p:cNvPr>
          <p:cNvSpPr>
            <a:spLocks noGrp="1"/>
          </p:cNvSpPr>
          <p:nvPr>
            <p:ph type="body" sz="quarter" idx="12"/>
          </p:nvPr>
        </p:nvSpPr>
        <p:spPr/>
        <p:txBody>
          <a:bodyPr/>
          <a:lstStyle/>
          <a:p>
            <a:r>
              <a:rPr lang="en-US" dirty="0"/>
              <a:t>CVSS: Common Vulnerability Scoring System</a:t>
            </a:r>
          </a:p>
        </p:txBody>
      </p:sp>
      <p:sp>
        <p:nvSpPr>
          <p:cNvPr id="4" name="Title 3">
            <a:extLst>
              <a:ext uri="{FF2B5EF4-FFF2-40B4-BE49-F238E27FC236}">
                <a16:creationId xmlns:a16="http://schemas.microsoft.com/office/drawing/2014/main" id="{E8738EF2-337A-7643-9363-7965B33C1A15}"/>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330808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FD0A84-7F09-545B-6CC5-EAC5C11DA477}"/>
              </a:ext>
            </a:extLst>
          </p:cNvPr>
          <p:cNvSpPr>
            <a:spLocks noGrp="1"/>
          </p:cNvSpPr>
          <p:nvPr>
            <p:ph idx="1"/>
          </p:nvPr>
        </p:nvSpPr>
        <p:spPr/>
        <p:txBody>
          <a:bodyPr/>
          <a:lstStyle/>
          <a:p>
            <a:r>
              <a:rPr lang="en-US" dirty="0"/>
              <a:t>Community-developed list of software and hardware weakness types that have security ramifications</a:t>
            </a:r>
          </a:p>
          <a:p>
            <a:r>
              <a:rPr lang="en-US" dirty="0"/>
              <a:t>CWE Top 25</a:t>
            </a:r>
          </a:p>
          <a:p>
            <a:r>
              <a:rPr lang="en-US" dirty="0"/>
              <a:t>Maintained by The MITRE Corporation</a:t>
            </a:r>
          </a:p>
          <a:p>
            <a:r>
              <a:rPr lang="en-US" dirty="0"/>
              <a:t>Current version: 4.5</a:t>
            </a:r>
          </a:p>
        </p:txBody>
      </p:sp>
      <p:sp>
        <p:nvSpPr>
          <p:cNvPr id="3" name="Text Placeholder 2">
            <a:extLst>
              <a:ext uri="{FF2B5EF4-FFF2-40B4-BE49-F238E27FC236}">
                <a16:creationId xmlns:a16="http://schemas.microsoft.com/office/drawing/2014/main" id="{7808FB59-B789-3A72-7228-4B024F60DF27}"/>
              </a:ext>
            </a:extLst>
          </p:cNvPr>
          <p:cNvSpPr>
            <a:spLocks noGrp="1"/>
          </p:cNvSpPr>
          <p:nvPr>
            <p:ph type="body" sz="quarter" idx="12"/>
          </p:nvPr>
        </p:nvSpPr>
        <p:spPr/>
        <p:txBody>
          <a:bodyPr/>
          <a:lstStyle/>
          <a:p>
            <a:r>
              <a:rPr lang="en-US" dirty="0"/>
              <a:t>CWE: Common Weakness Enumeration</a:t>
            </a:r>
          </a:p>
        </p:txBody>
      </p:sp>
      <p:sp>
        <p:nvSpPr>
          <p:cNvPr id="4" name="Title 3">
            <a:extLst>
              <a:ext uri="{FF2B5EF4-FFF2-40B4-BE49-F238E27FC236}">
                <a16:creationId xmlns:a16="http://schemas.microsoft.com/office/drawing/2014/main" id="{08FF6F91-4699-B081-BCA8-EA49AD7810F1}"/>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248321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2EA60-8B62-A132-3BDB-BAD2F39E756F}"/>
              </a:ext>
            </a:extLst>
          </p:cNvPr>
          <p:cNvSpPr>
            <a:spLocks noGrp="1"/>
          </p:cNvSpPr>
          <p:nvPr>
            <p:ph idx="1"/>
          </p:nvPr>
        </p:nvSpPr>
        <p:spPr/>
        <p:txBody>
          <a:bodyPr/>
          <a:lstStyle/>
          <a:p>
            <a:pPr marL="0" indent="0">
              <a:buNone/>
            </a:pPr>
            <a:r>
              <a:rPr lang="en-US" sz="1400" dirty="0"/>
              <a:t>Rank	ID	Name</a:t>
            </a:r>
          </a:p>
          <a:p>
            <a:pPr marL="0" indent="0">
              <a:buNone/>
            </a:pPr>
            <a:r>
              <a:rPr lang="en-US" sz="1400" dirty="0"/>
              <a:t>1	CWE-787	Out-of-bounds Write</a:t>
            </a:r>
          </a:p>
          <a:p>
            <a:pPr marL="0" indent="0">
              <a:buNone/>
            </a:pPr>
            <a:r>
              <a:rPr lang="en-US" sz="1400" dirty="0"/>
              <a:t>2	CWE-79	Improper Neutralization of Input During Web Page Generation ('Cross-site Scripting')</a:t>
            </a:r>
          </a:p>
          <a:p>
            <a:pPr marL="0" indent="0">
              <a:buNone/>
            </a:pPr>
            <a:r>
              <a:rPr lang="en-US" sz="1400" dirty="0"/>
              <a:t>3	CWE-89	Improper Neutralization of Special Elements used in an SQL Command ('SQL Injection')</a:t>
            </a:r>
          </a:p>
          <a:p>
            <a:pPr marL="0" indent="0">
              <a:buNone/>
            </a:pPr>
            <a:r>
              <a:rPr lang="en-US" sz="1400" dirty="0"/>
              <a:t>4	CWE-20	Improper Input Validation</a:t>
            </a:r>
          </a:p>
          <a:p>
            <a:pPr marL="0" indent="0">
              <a:buNone/>
            </a:pPr>
            <a:r>
              <a:rPr lang="en-US" sz="1400" dirty="0"/>
              <a:t>5	CWE-125	Out-of-bounds Read</a:t>
            </a:r>
          </a:p>
          <a:p>
            <a:pPr marL="0" indent="0">
              <a:buNone/>
            </a:pPr>
            <a:r>
              <a:rPr lang="en-US" sz="1400" dirty="0"/>
              <a:t>6	CWE-78	Improper Neutralization of Special Elements used in an OS Command ('OS Command Injection')</a:t>
            </a:r>
          </a:p>
          <a:p>
            <a:pPr marL="0" indent="0">
              <a:buNone/>
            </a:pPr>
            <a:r>
              <a:rPr lang="en-US" sz="1400" dirty="0"/>
              <a:t>7	CWE-416	Use After Free</a:t>
            </a:r>
          </a:p>
          <a:p>
            <a:pPr marL="0" indent="0">
              <a:buNone/>
            </a:pPr>
            <a:r>
              <a:rPr lang="en-US" sz="1400" dirty="0"/>
              <a:t>8	CWE-22	Improper Limitation of a Pathname to a Restricted Directory ('Path Traversal')</a:t>
            </a:r>
          </a:p>
          <a:p>
            <a:pPr marL="0" indent="0">
              <a:buNone/>
            </a:pPr>
            <a:r>
              <a:rPr lang="en-US" sz="1400" dirty="0"/>
              <a:t>9	CWE-352	Cross-Site Request Forgery (CSRF)</a:t>
            </a:r>
          </a:p>
          <a:p>
            <a:pPr marL="0" indent="0">
              <a:buNone/>
            </a:pPr>
            <a:r>
              <a:rPr lang="en-US" sz="1400" dirty="0"/>
              <a:t>10	CWE-434	Unrestricted Upload of File with Dangerous Type</a:t>
            </a:r>
          </a:p>
          <a:p>
            <a:pPr marL="0" indent="0">
              <a:buNone/>
            </a:pPr>
            <a:r>
              <a:rPr lang="en-US" sz="1400" dirty="0"/>
              <a:t>11	CWE-476	NULL Pointer Dereference</a:t>
            </a:r>
          </a:p>
          <a:p>
            <a:pPr marL="0" indent="0">
              <a:buNone/>
            </a:pPr>
            <a:r>
              <a:rPr lang="en-US" sz="1400" dirty="0"/>
              <a:t>12	CWE-502	Deserialization of Untrusted Data</a:t>
            </a:r>
          </a:p>
          <a:p>
            <a:pPr marL="0" indent="0">
              <a:buNone/>
            </a:pPr>
            <a:r>
              <a:rPr lang="en-US" sz="1400" dirty="0"/>
              <a:t>13	CWE-190	Integer Overflow or Wraparound</a:t>
            </a:r>
          </a:p>
          <a:p>
            <a:pPr marL="0" indent="0">
              <a:buNone/>
            </a:pPr>
            <a:r>
              <a:rPr lang="en-US" sz="1400" dirty="0"/>
              <a:t>14	CWE-287	Improper Authentication</a:t>
            </a:r>
          </a:p>
          <a:p>
            <a:pPr marL="0" indent="0">
              <a:buNone/>
            </a:pPr>
            <a:r>
              <a:rPr lang="en-US" sz="1400" dirty="0"/>
              <a:t>15	CWE-798	Use of Hard-coded Credentials</a:t>
            </a:r>
          </a:p>
          <a:p>
            <a:endParaRPr lang="en-US" sz="1400" dirty="0"/>
          </a:p>
        </p:txBody>
      </p:sp>
      <p:sp>
        <p:nvSpPr>
          <p:cNvPr id="3" name="Text Placeholder 2">
            <a:extLst>
              <a:ext uri="{FF2B5EF4-FFF2-40B4-BE49-F238E27FC236}">
                <a16:creationId xmlns:a16="http://schemas.microsoft.com/office/drawing/2014/main" id="{380A2B60-A260-CF8B-EB84-33CA40A908D8}"/>
              </a:ext>
            </a:extLst>
          </p:cNvPr>
          <p:cNvSpPr>
            <a:spLocks noGrp="1"/>
          </p:cNvSpPr>
          <p:nvPr>
            <p:ph type="body" sz="quarter" idx="12"/>
          </p:nvPr>
        </p:nvSpPr>
        <p:spPr/>
        <p:txBody>
          <a:bodyPr/>
          <a:lstStyle/>
          <a:p>
            <a:r>
              <a:rPr lang="en-US" dirty="0"/>
              <a:t>2022 CWE Top 25</a:t>
            </a:r>
          </a:p>
        </p:txBody>
      </p:sp>
      <p:sp>
        <p:nvSpPr>
          <p:cNvPr id="4" name="Title 3">
            <a:extLst>
              <a:ext uri="{FF2B5EF4-FFF2-40B4-BE49-F238E27FC236}">
                <a16:creationId xmlns:a16="http://schemas.microsoft.com/office/drawing/2014/main" id="{2BFC99FA-1D23-BE77-9677-F1B78CEE315A}"/>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63855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9EB269-81B6-0B95-3B4F-6385BD274A1F}"/>
              </a:ext>
            </a:extLst>
          </p:cNvPr>
          <p:cNvSpPr>
            <a:spLocks noGrp="1"/>
          </p:cNvSpPr>
          <p:nvPr>
            <p:ph idx="1"/>
          </p:nvPr>
        </p:nvSpPr>
        <p:spPr/>
        <p:txBody>
          <a:bodyPr/>
          <a:lstStyle/>
          <a:p>
            <a:pPr marL="0" indent="0">
              <a:buNone/>
            </a:pPr>
            <a:r>
              <a:rPr lang="en-US" sz="1400" dirty="0"/>
              <a:t>Rank	ID	Name</a:t>
            </a:r>
          </a:p>
          <a:p>
            <a:pPr marL="0" indent="0">
              <a:buNone/>
            </a:pPr>
            <a:r>
              <a:rPr lang="en-US" sz="1400" dirty="0"/>
              <a:t>16	CWE-862	Missing Authorization</a:t>
            </a:r>
          </a:p>
          <a:p>
            <a:pPr marL="0" indent="0">
              <a:buNone/>
            </a:pPr>
            <a:r>
              <a:rPr lang="en-US" sz="1400" dirty="0"/>
              <a:t>17	CWE-77	Improper Neutralization of Special Elements used in a Command ('Command Injection')</a:t>
            </a:r>
          </a:p>
          <a:p>
            <a:pPr marL="0" indent="0">
              <a:buNone/>
            </a:pPr>
            <a:r>
              <a:rPr lang="en-US" sz="1400" dirty="0"/>
              <a:t>18	CWE-306	Missing Authentication for Critical Function</a:t>
            </a:r>
          </a:p>
          <a:p>
            <a:pPr marL="0" indent="0">
              <a:buNone/>
            </a:pPr>
            <a:r>
              <a:rPr lang="en-US" sz="1400" dirty="0"/>
              <a:t>19	CWE-119	Improper Restriction of Operations within the Bounds of a Memory Buffer</a:t>
            </a:r>
          </a:p>
          <a:p>
            <a:pPr marL="0" indent="0">
              <a:buNone/>
            </a:pPr>
            <a:r>
              <a:rPr lang="en-US" sz="1400" dirty="0"/>
              <a:t>20	CWE-276	Incorrect Default Permissions</a:t>
            </a:r>
          </a:p>
          <a:p>
            <a:pPr marL="0" indent="0">
              <a:buNone/>
            </a:pPr>
            <a:r>
              <a:rPr lang="en-US" sz="1400" dirty="0"/>
              <a:t>21	CWE-918	Server-Side Request Forgery (SSRF)</a:t>
            </a:r>
          </a:p>
          <a:p>
            <a:pPr marL="0" indent="0">
              <a:buNone/>
            </a:pPr>
            <a:r>
              <a:rPr lang="en-US" sz="1400" dirty="0"/>
              <a:t>22	CWE-362	Concurrent Execution using Shared Resource with Improper Synchronization ('Race Condition')</a:t>
            </a:r>
          </a:p>
          <a:p>
            <a:pPr marL="0" indent="0">
              <a:buNone/>
            </a:pPr>
            <a:r>
              <a:rPr lang="en-US" sz="1400" dirty="0"/>
              <a:t>23	CWE-400	Uncontrolled Resource Consumption</a:t>
            </a:r>
          </a:p>
          <a:p>
            <a:pPr marL="0" indent="0">
              <a:buNone/>
            </a:pPr>
            <a:r>
              <a:rPr lang="en-US" sz="1400" dirty="0"/>
              <a:t>24	CWE-611	Improper Restriction of XML External Entity Reference</a:t>
            </a:r>
          </a:p>
          <a:p>
            <a:pPr marL="0" indent="0">
              <a:buNone/>
            </a:pPr>
            <a:r>
              <a:rPr lang="en-US" sz="1400" dirty="0"/>
              <a:t>25	CWE-94	Improper Control of Generation of Code ('Code Injection')</a:t>
            </a:r>
          </a:p>
        </p:txBody>
      </p:sp>
      <p:sp>
        <p:nvSpPr>
          <p:cNvPr id="3" name="Text Placeholder 2">
            <a:extLst>
              <a:ext uri="{FF2B5EF4-FFF2-40B4-BE49-F238E27FC236}">
                <a16:creationId xmlns:a16="http://schemas.microsoft.com/office/drawing/2014/main" id="{CCAEA0F2-C4A5-E080-4EF1-593994D0FAA2}"/>
              </a:ext>
            </a:extLst>
          </p:cNvPr>
          <p:cNvSpPr>
            <a:spLocks noGrp="1"/>
          </p:cNvSpPr>
          <p:nvPr>
            <p:ph type="body" sz="quarter" idx="12"/>
          </p:nvPr>
        </p:nvSpPr>
        <p:spPr/>
        <p:txBody>
          <a:bodyPr/>
          <a:lstStyle/>
          <a:p>
            <a:r>
              <a:rPr lang="en-US" dirty="0"/>
              <a:t>2022 CWE Top 25 (continued)</a:t>
            </a:r>
          </a:p>
        </p:txBody>
      </p:sp>
      <p:sp>
        <p:nvSpPr>
          <p:cNvPr id="4" name="Title 3">
            <a:extLst>
              <a:ext uri="{FF2B5EF4-FFF2-40B4-BE49-F238E27FC236}">
                <a16:creationId xmlns:a16="http://schemas.microsoft.com/office/drawing/2014/main" id="{02BDD985-3BBE-A569-8376-275E7C0DAD43}"/>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12672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44156-9B81-0E28-2C6B-B699DE7767D8}"/>
              </a:ext>
            </a:extLst>
          </p:cNvPr>
          <p:cNvSpPr>
            <a:spLocks noGrp="1"/>
          </p:cNvSpPr>
          <p:nvPr>
            <p:ph idx="1"/>
          </p:nvPr>
        </p:nvSpPr>
        <p:spPr/>
        <p:txBody>
          <a:bodyPr/>
          <a:lstStyle/>
          <a:p>
            <a:r>
              <a:rPr lang="en-US" dirty="0"/>
              <a:t>Online community that produces freely-available articles, methodologies, documentation, tools, and technologies in the field of web application security</a:t>
            </a:r>
          </a:p>
          <a:p>
            <a:r>
              <a:rPr lang="en-US" dirty="0"/>
              <a:t>OWASP Top 10</a:t>
            </a:r>
          </a:p>
          <a:p>
            <a:r>
              <a:rPr lang="en-US" dirty="0"/>
              <a:t>Led by non-profit OWASP Foundation</a:t>
            </a:r>
          </a:p>
        </p:txBody>
      </p:sp>
      <p:sp>
        <p:nvSpPr>
          <p:cNvPr id="3" name="Text Placeholder 2">
            <a:extLst>
              <a:ext uri="{FF2B5EF4-FFF2-40B4-BE49-F238E27FC236}">
                <a16:creationId xmlns:a16="http://schemas.microsoft.com/office/drawing/2014/main" id="{E3050980-89C4-ABC0-E62D-B44652AB0590}"/>
              </a:ext>
            </a:extLst>
          </p:cNvPr>
          <p:cNvSpPr>
            <a:spLocks noGrp="1"/>
          </p:cNvSpPr>
          <p:nvPr>
            <p:ph type="body" sz="quarter" idx="12"/>
          </p:nvPr>
        </p:nvSpPr>
        <p:spPr/>
        <p:txBody>
          <a:bodyPr/>
          <a:lstStyle/>
          <a:p>
            <a:r>
              <a:rPr lang="en-US" dirty="0"/>
              <a:t>OWASP: Open Web Application Security Project</a:t>
            </a:r>
          </a:p>
        </p:txBody>
      </p:sp>
      <p:sp>
        <p:nvSpPr>
          <p:cNvPr id="4" name="Title 3">
            <a:extLst>
              <a:ext uri="{FF2B5EF4-FFF2-40B4-BE49-F238E27FC236}">
                <a16:creationId xmlns:a16="http://schemas.microsoft.com/office/drawing/2014/main" id="{775FE016-4FEC-3869-865D-55D4168BA47C}"/>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289701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FD3687-12C7-BCEC-23DE-B655EE81DF55}"/>
              </a:ext>
            </a:extLst>
          </p:cNvPr>
          <p:cNvPicPr>
            <a:picLocks noGrp="1" noChangeAspect="1"/>
          </p:cNvPicPr>
          <p:nvPr>
            <p:ph idx="1"/>
          </p:nvPr>
        </p:nvPicPr>
        <p:blipFill>
          <a:blip r:embed="rId2"/>
          <a:stretch>
            <a:fillRect/>
          </a:stretch>
        </p:blipFill>
        <p:spPr>
          <a:xfrm>
            <a:off x="456555" y="1576058"/>
            <a:ext cx="11184935" cy="3083027"/>
          </a:xfrm>
        </p:spPr>
      </p:pic>
      <p:sp>
        <p:nvSpPr>
          <p:cNvPr id="3" name="Text Placeholder 2">
            <a:extLst>
              <a:ext uri="{FF2B5EF4-FFF2-40B4-BE49-F238E27FC236}">
                <a16:creationId xmlns:a16="http://schemas.microsoft.com/office/drawing/2014/main" id="{B6B75E16-A0AE-9B78-D373-E1368715B8D1}"/>
              </a:ext>
            </a:extLst>
          </p:cNvPr>
          <p:cNvSpPr>
            <a:spLocks noGrp="1"/>
          </p:cNvSpPr>
          <p:nvPr>
            <p:ph type="body" sz="quarter" idx="12"/>
          </p:nvPr>
        </p:nvSpPr>
        <p:spPr/>
        <p:txBody>
          <a:bodyPr/>
          <a:lstStyle/>
          <a:p>
            <a:r>
              <a:rPr lang="en-US" dirty="0"/>
              <a:t>OWASP Top 10</a:t>
            </a:r>
          </a:p>
        </p:txBody>
      </p:sp>
      <p:sp>
        <p:nvSpPr>
          <p:cNvPr id="4" name="Title 3">
            <a:extLst>
              <a:ext uri="{FF2B5EF4-FFF2-40B4-BE49-F238E27FC236}">
                <a16:creationId xmlns:a16="http://schemas.microsoft.com/office/drawing/2014/main" id="{FCD004A6-CFEF-A354-7C77-7D19CE7C08E0}"/>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7845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E943FA-95B5-EB5F-F41D-AFC2625D5210}"/>
              </a:ext>
            </a:extLst>
          </p:cNvPr>
          <p:cNvSpPr>
            <a:spLocks noGrp="1"/>
          </p:cNvSpPr>
          <p:nvPr>
            <p:ph idx="1"/>
          </p:nvPr>
        </p:nvSpPr>
        <p:spPr/>
        <p:txBody>
          <a:bodyPr/>
          <a:lstStyle/>
          <a:p>
            <a:r>
              <a:rPr lang="en-US" dirty="0"/>
              <a:t>Guidelines for the software developed for electronic components used in the automotive industry</a:t>
            </a:r>
          </a:p>
          <a:p>
            <a:r>
              <a:rPr lang="en-US" dirty="0"/>
              <a:t>C/C++ only</a:t>
            </a:r>
          </a:p>
          <a:p>
            <a:r>
              <a:rPr lang="en-US" dirty="0"/>
              <a:t>Latest revision was in 2019</a:t>
            </a:r>
          </a:p>
        </p:txBody>
      </p:sp>
      <p:sp>
        <p:nvSpPr>
          <p:cNvPr id="3" name="Text Placeholder 2">
            <a:extLst>
              <a:ext uri="{FF2B5EF4-FFF2-40B4-BE49-F238E27FC236}">
                <a16:creationId xmlns:a16="http://schemas.microsoft.com/office/drawing/2014/main" id="{793FEA80-534C-0C1D-3C85-D4F751CE6CC7}"/>
              </a:ext>
            </a:extLst>
          </p:cNvPr>
          <p:cNvSpPr>
            <a:spLocks noGrp="1"/>
          </p:cNvSpPr>
          <p:nvPr>
            <p:ph type="body" sz="quarter" idx="12"/>
          </p:nvPr>
        </p:nvSpPr>
        <p:spPr/>
        <p:txBody>
          <a:bodyPr/>
          <a:lstStyle/>
          <a:p>
            <a:r>
              <a:rPr lang="en-US" dirty="0"/>
              <a:t>MISRA: Motor Industry Software Reliability Association</a:t>
            </a:r>
          </a:p>
        </p:txBody>
      </p:sp>
      <p:sp>
        <p:nvSpPr>
          <p:cNvPr id="4" name="Title 3">
            <a:extLst>
              <a:ext uri="{FF2B5EF4-FFF2-40B4-BE49-F238E27FC236}">
                <a16:creationId xmlns:a16="http://schemas.microsoft.com/office/drawing/2014/main" id="{32E80FFC-B503-3641-2D7D-9F835EC23F0D}"/>
              </a:ext>
            </a:extLst>
          </p:cNvPr>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188693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938C1-6829-B062-1586-C0B0A2E1578C}"/>
              </a:ext>
            </a:extLst>
          </p:cNvPr>
          <p:cNvSpPr>
            <a:spLocks noGrp="1"/>
          </p:cNvSpPr>
          <p:nvPr>
            <p:ph idx="1"/>
          </p:nvPr>
        </p:nvSpPr>
        <p:spPr/>
        <p:txBody>
          <a:bodyPr/>
          <a:lstStyle/>
          <a:p>
            <a:r>
              <a:rPr lang="en-US" dirty="0"/>
              <a:t>Mission: identify, define, and catalog publicly disclosed cybersecurity vulnerabilities</a:t>
            </a:r>
          </a:p>
          <a:p>
            <a:r>
              <a:rPr lang="en-US" dirty="0"/>
              <a:t>Recent examples</a:t>
            </a:r>
          </a:p>
          <a:p>
            <a:pPr lvl="1"/>
            <a:r>
              <a:rPr lang="en-US" dirty="0"/>
              <a:t>December 2021: Apache Log4j</a:t>
            </a:r>
          </a:p>
          <a:p>
            <a:pPr lvl="2"/>
            <a:r>
              <a:rPr lang="en-US" dirty="0"/>
              <a:t>CVE-2021-44228</a:t>
            </a:r>
          </a:p>
          <a:p>
            <a:pPr lvl="1"/>
            <a:r>
              <a:rPr lang="en-US" dirty="0"/>
              <a:t>November 2022: OpenSSL</a:t>
            </a:r>
          </a:p>
          <a:p>
            <a:pPr lvl="2"/>
            <a:r>
              <a:rPr lang="en-US" dirty="0"/>
              <a:t>CVE-2022-3602</a:t>
            </a:r>
          </a:p>
          <a:p>
            <a:pPr lvl="2"/>
            <a:r>
              <a:rPr lang="en-US" dirty="0"/>
              <a:t>CVE-2022-3786</a:t>
            </a:r>
          </a:p>
        </p:txBody>
      </p:sp>
      <p:sp>
        <p:nvSpPr>
          <p:cNvPr id="3" name="Text Placeholder 2">
            <a:extLst>
              <a:ext uri="{FF2B5EF4-FFF2-40B4-BE49-F238E27FC236}">
                <a16:creationId xmlns:a16="http://schemas.microsoft.com/office/drawing/2014/main" id="{99AF78CA-1492-49E5-FC03-73F6C7AA77E5}"/>
              </a:ext>
            </a:extLst>
          </p:cNvPr>
          <p:cNvSpPr>
            <a:spLocks noGrp="1"/>
          </p:cNvSpPr>
          <p:nvPr>
            <p:ph type="body" sz="quarter" idx="12"/>
          </p:nvPr>
        </p:nvSpPr>
        <p:spPr/>
        <p:txBody>
          <a:bodyPr/>
          <a:lstStyle/>
          <a:p>
            <a:r>
              <a:rPr lang="en-US" dirty="0"/>
              <a:t>CVE: Common Vulnerabilities and Exposures</a:t>
            </a:r>
          </a:p>
        </p:txBody>
      </p:sp>
      <p:sp>
        <p:nvSpPr>
          <p:cNvPr id="4" name="Title 3">
            <a:extLst>
              <a:ext uri="{FF2B5EF4-FFF2-40B4-BE49-F238E27FC236}">
                <a16:creationId xmlns:a16="http://schemas.microsoft.com/office/drawing/2014/main" id="{2B1291E0-6FE2-2106-69CB-B5BCD677579C}"/>
              </a:ext>
            </a:extLst>
          </p:cNvPr>
          <p:cNvSpPr>
            <a:spLocks noGrp="1"/>
          </p:cNvSpPr>
          <p:nvPr>
            <p:ph type="title"/>
          </p:nvPr>
        </p:nvSpPr>
        <p:spPr/>
        <p:txBody>
          <a:bodyPr/>
          <a:lstStyle/>
          <a:p>
            <a:r>
              <a:rPr lang="en-US" dirty="0"/>
              <a:t>Enumeration</a:t>
            </a:r>
          </a:p>
        </p:txBody>
      </p:sp>
    </p:spTree>
    <p:extLst>
      <p:ext uri="{BB962C8B-B14F-4D97-AF65-F5344CB8AC3E}">
        <p14:creationId xmlns:p14="http://schemas.microsoft.com/office/powerpoint/2010/main" val="321050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BF8A49-0EFF-4736-9C91-7A8067EAA7E6}"/>
              </a:ext>
            </a:extLst>
          </p:cNvPr>
          <p:cNvSpPr>
            <a:spLocks noGrp="1"/>
          </p:cNvSpPr>
          <p:nvPr>
            <p:ph type="title"/>
          </p:nvPr>
        </p:nvSpPr>
        <p:spPr/>
        <p:txBody>
          <a:bodyPr/>
          <a:lstStyle/>
          <a:p>
            <a:r>
              <a:rPr lang="en-US" dirty="0"/>
              <a:t>Application Security Testing</a:t>
            </a:r>
          </a:p>
        </p:txBody>
      </p:sp>
      <p:sp>
        <p:nvSpPr>
          <p:cNvPr id="7" name="Text Placeholder 6">
            <a:extLst>
              <a:ext uri="{FF2B5EF4-FFF2-40B4-BE49-F238E27FC236}">
                <a16:creationId xmlns:a16="http://schemas.microsoft.com/office/drawing/2014/main" id="{244A9C64-ACD0-4FC9-90EF-FD171E7BB98F}"/>
              </a:ext>
            </a:extLst>
          </p:cNvPr>
          <p:cNvSpPr>
            <a:spLocks noGrp="1"/>
          </p:cNvSpPr>
          <p:nvPr>
            <p:ph type="body" sz="quarter" idx="10"/>
          </p:nvPr>
        </p:nvSpPr>
        <p:spPr/>
        <p:txBody>
          <a:bodyPr/>
          <a:lstStyle/>
          <a:p>
            <a:r>
              <a:rPr lang="en-US" dirty="0"/>
              <a:t>Introduction</a:t>
            </a:r>
          </a:p>
          <a:p>
            <a:r>
              <a:rPr lang="en-US" dirty="0"/>
              <a:t>Motivating Examples</a:t>
            </a:r>
          </a:p>
          <a:p>
            <a:r>
              <a:rPr lang="en-US" dirty="0"/>
              <a:t>Government Response</a:t>
            </a:r>
          </a:p>
          <a:p>
            <a:r>
              <a:rPr lang="en-US" dirty="0"/>
              <a:t>Vulnerability Classification</a:t>
            </a:r>
          </a:p>
          <a:p>
            <a:r>
              <a:rPr lang="en-US" dirty="0"/>
              <a:t>Vulnerability Enumeration</a:t>
            </a:r>
          </a:p>
          <a:p>
            <a:r>
              <a:rPr lang="en-US" dirty="0"/>
              <a:t>Attacking the Problem</a:t>
            </a:r>
          </a:p>
          <a:p>
            <a:r>
              <a:rPr lang="en-US" dirty="0"/>
              <a:t>Demo</a:t>
            </a:r>
          </a:p>
        </p:txBody>
      </p:sp>
    </p:spTree>
    <p:extLst>
      <p:ext uri="{BB962C8B-B14F-4D97-AF65-F5344CB8AC3E}">
        <p14:creationId xmlns:p14="http://schemas.microsoft.com/office/powerpoint/2010/main" val="265077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EB86D-CE1B-9676-B769-4A804B3A47F9}"/>
              </a:ext>
            </a:extLst>
          </p:cNvPr>
          <p:cNvSpPr>
            <a:spLocks noGrp="1"/>
          </p:cNvSpPr>
          <p:nvPr>
            <p:ph idx="1"/>
          </p:nvPr>
        </p:nvSpPr>
        <p:spPr/>
        <p:txBody>
          <a:bodyPr/>
          <a:lstStyle/>
          <a:p>
            <a:r>
              <a:rPr lang="en-US" dirty="0"/>
              <a:t>U.S. government repository of standards based vulnerability management data</a:t>
            </a:r>
          </a:p>
          <a:p>
            <a:r>
              <a:rPr lang="en-US" dirty="0"/>
              <a:t>Links to CVEs</a:t>
            </a:r>
          </a:p>
        </p:txBody>
      </p:sp>
      <p:sp>
        <p:nvSpPr>
          <p:cNvPr id="3" name="Text Placeholder 2">
            <a:extLst>
              <a:ext uri="{FF2B5EF4-FFF2-40B4-BE49-F238E27FC236}">
                <a16:creationId xmlns:a16="http://schemas.microsoft.com/office/drawing/2014/main" id="{90D08D13-E2C6-E0ED-5982-AECAF3B2D4A3}"/>
              </a:ext>
            </a:extLst>
          </p:cNvPr>
          <p:cNvSpPr>
            <a:spLocks noGrp="1"/>
          </p:cNvSpPr>
          <p:nvPr>
            <p:ph type="body" sz="quarter" idx="12"/>
          </p:nvPr>
        </p:nvSpPr>
        <p:spPr/>
        <p:txBody>
          <a:bodyPr/>
          <a:lstStyle/>
          <a:p>
            <a:r>
              <a:rPr lang="en-US" dirty="0"/>
              <a:t>NVD: National Vulnerability Database</a:t>
            </a:r>
          </a:p>
        </p:txBody>
      </p:sp>
      <p:sp>
        <p:nvSpPr>
          <p:cNvPr id="4" name="Title 3">
            <a:extLst>
              <a:ext uri="{FF2B5EF4-FFF2-40B4-BE49-F238E27FC236}">
                <a16:creationId xmlns:a16="http://schemas.microsoft.com/office/drawing/2014/main" id="{06A87D65-40FE-A737-050D-76C7E3A34222}"/>
              </a:ext>
            </a:extLst>
          </p:cNvPr>
          <p:cNvSpPr>
            <a:spLocks noGrp="1"/>
          </p:cNvSpPr>
          <p:nvPr>
            <p:ph type="title"/>
          </p:nvPr>
        </p:nvSpPr>
        <p:spPr/>
        <p:txBody>
          <a:bodyPr/>
          <a:lstStyle/>
          <a:p>
            <a:r>
              <a:rPr lang="en-US" dirty="0"/>
              <a:t>Enumeration</a:t>
            </a:r>
          </a:p>
        </p:txBody>
      </p:sp>
    </p:spTree>
    <p:extLst>
      <p:ext uri="{BB962C8B-B14F-4D97-AF65-F5344CB8AC3E}">
        <p14:creationId xmlns:p14="http://schemas.microsoft.com/office/powerpoint/2010/main" val="241079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3169C-F4ED-33BA-DB47-A08DC502BC68}"/>
              </a:ext>
            </a:extLst>
          </p:cNvPr>
          <p:cNvSpPr>
            <a:spLocks noGrp="1"/>
          </p:cNvSpPr>
          <p:nvPr>
            <p:ph idx="1"/>
          </p:nvPr>
        </p:nvSpPr>
        <p:spPr/>
        <p:txBody>
          <a:bodyPr/>
          <a:lstStyle/>
          <a:p>
            <a:r>
              <a:rPr lang="en-US" dirty="0"/>
              <a:t>Developer</a:t>
            </a:r>
          </a:p>
          <a:p>
            <a:pPr lvl="1"/>
            <a:r>
              <a:rPr lang="en-US" dirty="0"/>
              <a:t>Command line</a:t>
            </a:r>
          </a:p>
          <a:p>
            <a:pPr lvl="1"/>
            <a:r>
              <a:rPr lang="en-US" dirty="0"/>
              <a:t>IDE</a:t>
            </a:r>
          </a:p>
          <a:p>
            <a:r>
              <a:rPr lang="en-US" dirty="0"/>
              <a:t>Build Manager</a:t>
            </a:r>
          </a:p>
          <a:p>
            <a:pPr lvl="1"/>
            <a:r>
              <a:rPr lang="en-US" dirty="0"/>
              <a:t>CI/CD: Continuous Integration, Continuous Delivery/Deployment</a:t>
            </a:r>
          </a:p>
          <a:p>
            <a:r>
              <a:rPr lang="en-US" dirty="0"/>
              <a:t>Security Consultant</a:t>
            </a:r>
          </a:p>
          <a:p>
            <a:pPr lvl="1"/>
            <a:r>
              <a:rPr lang="en-US" dirty="0"/>
              <a:t>One-shot overall assessment</a:t>
            </a:r>
          </a:p>
        </p:txBody>
      </p:sp>
      <p:sp>
        <p:nvSpPr>
          <p:cNvPr id="3" name="Text Placeholder 2">
            <a:extLst>
              <a:ext uri="{FF2B5EF4-FFF2-40B4-BE49-F238E27FC236}">
                <a16:creationId xmlns:a16="http://schemas.microsoft.com/office/drawing/2014/main" id="{8ADED723-A15F-9CFF-D92F-9AF15ACC0057}"/>
              </a:ext>
            </a:extLst>
          </p:cNvPr>
          <p:cNvSpPr>
            <a:spLocks noGrp="1"/>
          </p:cNvSpPr>
          <p:nvPr>
            <p:ph type="body" sz="quarter" idx="12"/>
          </p:nvPr>
        </p:nvSpPr>
        <p:spPr/>
        <p:txBody>
          <a:bodyPr/>
          <a:lstStyle/>
          <a:p>
            <a:r>
              <a:rPr lang="en-US" dirty="0"/>
              <a:t>Contexts</a:t>
            </a:r>
          </a:p>
        </p:txBody>
      </p:sp>
      <p:sp>
        <p:nvSpPr>
          <p:cNvPr id="4" name="Title 3">
            <a:extLst>
              <a:ext uri="{FF2B5EF4-FFF2-40B4-BE49-F238E27FC236}">
                <a16:creationId xmlns:a16="http://schemas.microsoft.com/office/drawing/2014/main" id="{3AF65125-9847-2AA4-7D3A-5B596AFD548F}"/>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25463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97901-D3BE-6FA2-64FA-AC4BC4CC2D76}"/>
              </a:ext>
            </a:extLst>
          </p:cNvPr>
          <p:cNvSpPr>
            <a:spLocks noGrp="1"/>
          </p:cNvSpPr>
          <p:nvPr>
            <p:ph idx="1"/>
          </p:nvPr>
        </p:nvSpPr>
        <p:spPr/>
        <p:txBody>
          <a:bodyPr/>
          <a:lstStyle/>
          <a:p>
            <a:r>
              <a:rPr lang="en-US" dirty="0"/>
              <a:t>Speed vs. thoroughness</a:t>
            </a:r>
          </a:p>
          <a:p>
            <a:pPr lvl="1"/>
            <a:r>
              <a:rPr lang="en-US" dirty="0"/>
              <a:t>Developers need speed</a:t>
            </a:r>
          </a:p>
          <a:p>
            <a:pPr lvl="1"/>
            <a:r>
              <a:rPr lang="en-US" dirty="0"/>
              <a:t>Security consultants need thorough results</a:t>
            </a:r>
          </a:p>
          <a:p>
            <a:r>
              <a:rPr lang="en-US" dirty="0"/>
              <a:t>False positives vs. false negatives</a:t>
            </a:r>
          </a:p>
          <a:p>
            <a:pPr lvl="1"/>
            <a:r>
              <a:rPr lang="en-US" dirty="0"/>
              <a:t>High aggressiveness: false positives (noise)</a:t>
            </a:r>
          </a:p>
          <a:p>
            <a:pPr lvl="1"/>
            <a:r>
              <a:rPr lang="en-US" dirty="0"/>
              <a:t>Low aggressiveness: false negatives (missed defects)</a:t>
            </a:r>
          </a:p>
        </p:txBody>
      </p:sp>
      <p:sp>
        <p:nvSpPr>
          <p:cNvPr id="3" name="Text Placeholder 2">
            <a:extLst>
              <a:ext uri="{FF2B5EF4-FFF2-40B4-BE49-F238E27FC236}">
                <a16:creationId xmlns:a16="http://schemas.microsoft.com/office/drawing/2014/main" id="{935ED17E-286A-E60F-5DF0-4746CB8CD404}"/>
              </a:ext>
            </a:extLst>
          </p:cNvPr>
          <p:cNvSpPr>
            <a:spLocks noGrp="1"/>
          </p:cNvSpPr>
          <p:nvPr>
            <p:ph type="body" sz="quarter" idx="12"/>
          </p:nvPr>
        </p:nvSpPr>
        <p:spPr/>
        <p:txBody>
          <a:bodyPr/>
          <a:lstStyle/>
          <a:p>
            <a:r>
              <a:rPr lang="en-US" dirty="0"/>
              <a:t>Tradeoffs</a:t>
            </a:r>
          </a:p>
        </p:txBody>
      </p:sp>
      <p:sp>
        <p:nvSpPr>
          <p:cNvPr id="4" name="Title 3">
            <a:extLst>
              <a:ext uri="{FF2B5EF4-FFF2-40B4-BE49-F238E27FC236}">
                <a16:creationId xmlns:a16="http://schemas.microsoft.com/office/drawing/2014/main" id="{4D2A97D0-D594-ECDE-406B-BE171B92A1B2}"/>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1870881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610113-DC77-3D07-7EE2-B53C53AFE0F1}"/>
              </a:ext>
            </a:extLst>
          </p:cNvPr>
          <p:cNvSpPr>
            <a:spLocks noGrp="1"/>
          </p:cNvSpPr>
          <p:nvPr>
            <p:ph idx="1"/>
          </p:nvPr>
        </p:nvSpPr>
        <p:spPr/>
        <p:txBody>
          <a:bodyPr/>
          <a:lstStyle/>
          <a:p>
            <a:r>
              <a:rPr lang="en-US" dirty="0"/>
              <a:t>Analyze your code</a:t>
            </a:r>
          </a:p>
          <a:p>
            <a:pPr lvl="1"/>
            <a:r>
              <a:rPr lang="en-US" dirty="0"/>
              <a:t>SAST/DAST/IAST/etc.</a:t>
            </a:r>
          </a:p>
          <a:p>
            <a:r>
              <a:rPr lang="en-US" dirty="0"/>
              <a:t>Review third-party code</a:t>
            </a:r>
          </a:p>
          <a:p>
            <a:pPr lvl="1"/>
            <a:r>
              <a:rPr lang="en-US" dirty="0"/>
              <a:t>SCA: Software Composition Analysis</a:t>
            </a:r>
          </a:p>
          <a:p>
            <a:pPr lvl="1"/>
            <a:r>
              <a:rPr lang="en-US" dirty="0"/>
              <a:t>SBOM: Software Bill of Materials</a:t>
            </a:r>
          </a:p>
        </p:txBody>
      </p:sp>
      <p:sp>
        <p:nvSpPr>
          <p:cNvPr id="3" name="Text Placeholder 2">
            <a:extLst>
              <a:ext uri="{FF2B5EF4-FFF2-40B4-BE49-F238E27FC236}">
                <a16:creationId xmlns:a16="http://schemas.microsoft.com/office/drawing/2014/main" id="{81D2EB07-A479-C32D-C660-C96855251D87}"/>
              </a:ext>
            </a:extLst>
          </p:cNvPr>
          <p:cNvSpPr>
            <a:spLocks noGrp="1"/>
          </p:cNvSpPr>
          <p:nvPr>
            <p:ph type="body" sz="quarter" idx="12"/>
          </p:nvPr>
        </p:nvSpPr>
        <p:spPr/>
        <p:txBody>
          <a:bodyPr/>
          <a:lstStyle/>
          <a:p>
            <a:r>
              <a:rPr lang="en-US" dirty="0"/>
              <a:t>Security Practices</a:t>
            </a:r>
          </a:p>
        </p:txBody>
      </p:sp>
      <p:sp>
        <p:nvSpPr>
          <p:cNvPr id="4" name="Title 3">
            <a:extLst>
              <a:ext uri="{FF2B5EF4-FFF2-40B4-BE49-F238E27FC236}">
                <a16:creationId xmlns:a16="http://schemas.microsoft.com/office/drawing/2014/main" id="{952C9408-FC64-FF0B-0D9E-D2EAE33B75E0}"/>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68747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748D5-9F34-F1EB-8858-9C45B7927AA0}"/>
              </a:ext>
            </a:extLst>
          </p:cNvPr>
          <p:cNvSpPr>
            <a:spLocks noGrp="1"/>
          </p:cNvSpPr>
          <p:nvPr>
            <p:ph idx="1"/>
          </p:nvPr>
        </p:nvSpPr>
        <p:spPr/>
        <p:txBody>
          <a:bodyPr/>
          <a:lstStyle/>
          <a:p>
            <a:r>
              <a:rPr lang="en-US" dirty="0"/>
              <a:t>SAST: Static Analysis Security Testing</a:t>
            </a:r>
          </a:p>
          <a:p>
            <a:r>
              <a:rPr lang="en-US" dirty="0"/>
              <a:t>DAST: Dynamic Analysis Security Testing</a:t>
            </a:r>
          </a:p>
          <a:p>
            <a:pPr lvl="1"/>
            <a:r>
              <a:rPr lang="en-US" dirty="0"/>
              <a:t>Fuzzing</a:t>
            </a:r>
          </a:p>
          <a:p>
            <a:r>
              <a:rPr lang="en-US" dirty="0"/>
              <a:t>IAST: Interactive Analysis Security Testing</a:t>
            </a:r>
          </a:p>
          <a:p>
            <a:r>
              <a:rPr lang="en-US" dirty="0"/>
              <a:t>Penetration testing</a:t>
            </a:r>
          </a:p>
        </p:txBody>
      </p:sp>
      <p:sp>
        <p:nvSpPr>
          <p:cNvPr id="3" name="Text Placeholder 2">
            <a:extLst>
              <a:ext uri="{FF2B5EF4-FFF2-40B4-BE49-F238E27FC236}">
                <a16:creationId xmlns:a16="http://schemas.microsoft.com/office/drawing/2014/main" id="{252D88AC-3DA3-6658-DBD8-6CC0F908737B}"/>
              </a:ext>
            </a:extLst>
          </p:cNvPr>
          <p:cNvSpPr>
            <a:spLocks noGrp="1"/>
          </p:cNvSpPr>
          <p:nvPr>
            <p:ph type="body" sz="quarter" idx="12"/>
          </p:nvPr>
        </p:nvSpPr>
        <p:spPr/>
        <p:txBody>
          <a:bodyPr/>
          <a:lstStyle/>
          <a:p>
            <a:r>
              <a:rPr lang="en-US" dirty="0"/>
              <a:t>Types of Testing</a:t>
            </a:r>
          </a:p>
        </p:txBody>
      </p:sp>
      <p:sp>
        <p:nvSpPr>
          <p:cNvPr id="4" name="Title 3">
            <a:extLst>
              <a:ext uri="{FF2B5EF4-FFF2-40B4-BE49-F238E27FC236}">
                <a16:creationId xmlns:a16="http://schemas.microsoft.com/office/drawing/2014/main" id="{4DBA4689-F465-5270-3094-E8AD1B583F5C}"/>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270920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8779E-18D7-294C-F350-E27424B558F1}"/>
              </a:ext>
            </a:extLst>
          </p:cNvPr>
          <p:cNvSpPr>
            <a:spLocks noGrp="1"/>
          </p:cNvSpPr>
          <p:nvPr>
            <p:ph idx="1"/>
          </p:nvPr>
        </p:nvSpPr>
        <p:spPr/>
        <p:txBody>
          <a:bodyPr/>
          <a:lstStyle/>
          <a:p>
            <a:r>
              <a:rPr lang="en-US" dirty="0"/>
              <a:t>Examines source code</a:t>
            </a:r>
          </a:p>
          <a:p>
            <a:r>
              <a:rPr lang="en-US" dirty="0"/>
              <a:t>White box approach</a:t>
            </a:r>
          </a:p>
          <a:p>
            <a:r>
              <a:rPr lang="en-US" dirty="0"/>
              <a:t>No execution</a:t>
            </a:r>
          </a:p>
          <a:p>
            <a:r>
              <a:rPr lang="en-US" dirty="0"/>
              <a:t>Abstract interpretation</a:t>
            </a:r>
          </a:p>
          <a:p>
            <a:pPr lvl="1"/>
            <a:r>
              <a:rPr lang="en-US" dirty="0"/>
              <a:t>Possible code paths</a:t>
            </a:r>
          </a:p>
          <a:p>
            <a:pPr lvl="1"/>
            <a:r>
              <a:rPr lang="en-US" dirty="0"/>
              <a:t>Variable value ranges (e.g., positive/negative/zero, null/non-null)</a:t>
            </a:r>
          </a:p>
        </p:txBody>
      </p:sp>
      <p:sp>
        <p:nvSpPr>
          <p:cNvPr id="3" name="Text Placeholder 2">
            <a:extLst>
              <a:ext uri="{FF2B5EF4-FFF2-40B4-BE49-F238E27FC236}">
                <a16:creationId xmlns:a16="http://schemas.microsoft.com/office/drawing/2014/main" id="{506BBB4F-DBD8-0571-3112-178FA95D39B4}"/>
              </a:ext>
            </a:extLst>
          </p:cNvPr>
          <p:cNvSpPr>
            <a:spLocks noGrp="1"/>
          </p:cNvSpPr>
          <p:nvPr>
            <p:ph type="body" sz="quarter" idx="12"/>
          </p:nvPr>
        </p:nvSpPr>
        <p:spPr/>
        <p:txBody>
          <a:bodyPr/>
          <a:lstStyle/>
          <a:p>
            <a:r>
              <a:rPr lang="en-US" dirty="0"/>
              <a:t>SAST: Static Analysis Security Testing</a:t>
            </a:r>
          </a:p>
        </p:txBody>
      </p:sp>
      <p:sp>
        <p:nvSpPr>
          <p:cNvPr id="4" name="Title 3">
            <a:extLst>
              <a:ext uri="{FF2B5EF4-FFF2-40B4-BE49-F238E27FC236}">
                <a16:creationId xmlns:a16="http://schemas.microsoft.com/office/drawing/2014/main" id="{7479680B-E522-C320-A09F-1A618C1FCFAA}"/>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1171474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E349E1-6D74-5E01-4FC2-F04863AC9E1F}"/>
              </a:ext>
            </a:extLst>
          </p:cNvPr>
          <p:cNvSpPr>
            <a:spLocks noGrp="1"/>
          </p:cNvSpPr>
          <p:nvPr>
            <p:ph idx="1"/>
          </p:nvPr>
        </p:nvSpPr>
        <p:spPr/>
        <p:txBody>
          <a:bodyPr/>
          <a:lstStyle/>
          <a:p>
            <a:r>
              <a:rPr lang="en-US" dirty="0"/>
              <a:t>Tests executing code</a:t>
            </a:r>
          </a:p>
          <a:p>
            <a:r>
              <a:rPr lang="en-US" dirty="0"/>
              <a:t>Black box approach</a:t>
            </a:r>
          </a:p>
          <a:p>
            <a:r>
              <a:rPr lang="en-US" dirty="0"/>
              <a:t>Fuzzing</a:t>
            </a:r>
          </a:p>
          <a:p>
            <a:pPr lvl="1"/>
            <a:r>
              <a:rPr lang="en-US" dirty="0"/>
              <a:t>Range of potentially-invalid inputs</a:t>
            </a:r>
          </a:p>
        </p:txBody>
      </p:sp>
      <p:sp>
        <p:nvSpPr>
          <p:cNvPr id="3" name="Text Placeholder 2">
            <a:extLst>
              <a:ext uri="{FF2B5EF4-FFF2-40B4-BE49-F238E27FC236}">
                <a16:creationId xmlns:a16="http://schemas.microsoft.com/office/drawing/2014/main" id="{FC08A213-BC95-01B9-103F-506EF5249833}"/>
              </a:ext>
            </a:extLst>
          </p:cNvPr>
          <p:cNvSpPr>
            <a:spLocks noGrp="1"/>
          </p:cNvSpPr>
          <p:nvPr>
            <p:ph type="body" sz="quarter" idx="12"/>
          </p:nvPr>
        </p:nvSpPr>
        <p:spPr/>
        <p:txBody>
          <a:bodyPr/>
          <a:lstStyle/>
          <a:p>
            <a:r>
              <a:rPr lang="en-US" dirty="0"/>
              <a:t>DAST: Dynamic Application Security Testing</a:t>
            </a:r>
          </a:p>
        </p:txBody>
      </p:sp>
      <p:sp>
        <p:nvSpPr>
          <p:cNvPr id="4" name="Title 3">
            <a:extLst>
              <a:ext uri="{FF2B5EF4-FFF2-40B4-BE49-F238E27FC236}">
                <a16:creationId xmlns:a16="http://schemas.microsoft.com/office/drawing/2014/main" id="{002077BA-BA50-42C2-72C8-94DC906999EF}"/>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2309795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596CE-DEFE-E514-7119-4660049E3AEC}"/>
              </a:ext>
            </a:extLst>
          </p:cNvPr>
          <p:cNvSpPr>
            <a:spLocks noGrp="1"/>
          </p:cNvSpPr>
          <p:nvPr>
            <p:ph idx="1"/>
          </p:nvPr>
        </p:nvSpPr>
        <p:spPr/>
        <p:txBody>
          <a:bodyPr/>
          <a:lstStyle/>
          <a:p>
            <a:r>
              <a:rPr lang="en-US" dirty="0"/>
              <a:t>Instruments executing code</a:t>
            </a:r>
          </a:p>
          <a:p>
            <a:r>
              <a:rPr lang="en-US" dirty="0"/>
              <a:t>Manual or automated testing</a:t>
            </a:r>
          </a:p>
        </p:txBody>
      </p:sp>
      <p:sp>
        <p:nvSpPr>
          <p:cNvPr id="3" name="Text Placeholder 2">
            <a:extLst>
              <a:ext uri="{FF2B5EF4-FFF2-40B4-BE49-F238E27FC236}">
                <a16:creationId xmlns:a16="http://schemas.microsoft.com/office/drawing/2014/main" id="{433C3AAC-4D35-6E66-AECE-8322EFCE943D}"/>
              </a:ext>
            </a:extLst>
          </p:cNvPr>
          <p:cNvSpPr>
            <a:spLocks noGrp="1"/>
          </p:cNvSpPr>
          <p:nvPr>
            <p:ph type="body" sz="quarter" idx="12"/>
          </p:nvPr>
        </p:nvSpPr>
        <p:spPr/>
        <p:txBody>
          <a:bodyPr/>
          <a:lstStyle/>
          <a:p>
            <a:r>
              <a:rPr lang="en-US" dirty="0"/>
              <a:t>IAST: Interactive Application Security Testing</a:t>
            </a:r>
          </a:p>
        </p:txBody>
      </p:sp>
      <p:sp>
        <p:nvSpPr>
          <p:cNvPr id="4" name="Title 3">
            <a:extLst>
              <a:ext uri="{FF2B5EF4-FFF2-40B4-BE49-F238E27FC236}">
                <a16:creationId xmlns:a16="http://schemas.microsoft.com/office/drawing/2014/main" id="{23425AC4-FB18-9EC8-B163-B8039C80C98F}"/>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304902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79AE2-38B6-4372-3280-BBA55E6FC654}"/>
              </a:ext>
            </a:extLst>
          </p:cNvPr>
          <p:cNvSpPr>
            <a:spLocks noGrp="1"/>
          </p:cNvSpPr>
          <p:nvPr>
            <p:ph idx="1"/>
          </p:nvPr>
        </p:nvSpPr>
        <p:spPr/>
        <p:txBody>
          <a:bodyPr/>
          <a:lstStyle/>
          <a:p>
            <a:r>
              <a:rPr lang="en-US" dirty="0"/>
              <a:t>Authorized simulated attack</a:t>
            </a:r>
          </a:p>
          <a:p>
            <a:r>
              <a:rPr lang="en-US" dirty="0"/>
              <a:t>Same tools as attackers would use</a:t>
            </a:r>
          </a:p>
        </p:txBody>
      </p:sp>
      <p:sp>
        <p:nvSpPr>
          <p:cNvPr id="3" name="Text Placeholder 2">
            <a:extLst>
              <a:ext uri="{FF2B5EF4-FFF2-40B4-BE49-F238E27FC236}">
                <a16:creationId xmlns:a16="http://schemas.microsoft.com/office/drawing/2014/main" id="{89C62A5E-F6D5-21F2-36DD-97CF4AF01D57}"/>
              </a:ext>
            </a:extLst>
          </p:cNvPr>
          <p:cNvSpPr>
            <a:spLocks noGrp="1"/>
          </p:cNvSpPr>
          <p:nvPr>
            <p:ph type="body" sz="quarter" idx="12"/>
          </p:nvPr>
        </p:nvSpPr>
        <p:spPr/>
        <p:txBody>
          <a:bodyPr/>
          <a:lstStyle/>
          <a:p>
            <a:r>
              <a:rPr lang="en-US" dirty="0"/>
              <a:t>Penetration Testing</a:t>
            </a:r>
          </a:p>
        </p:txBody>
      </p:sp>
      <p:sp>
        <p:nvSpPr>
          <p:cNvPr id="4" name="Title 3">
            <a:extLst>
              <a:ext uri="{FF2B5EF4-FFF2-40B4-BE49-F238E27FC236}">
                <a16:creationId xmlns:a16="http://schemas.microsoft.com/office/drawing/2014/main" id="{BE19A0FF-5182-A349-0A6A-D79A07E32299}"/>
              </a:ext>
            </a:extLst>
          </p:cNvPr>
          <p:cNvSpPr>
            <a:spLocks noGrp="1"/>
          </p:cNvSpPr>
          <p:nvPr>
            <p:ph type="title"/>
          </p:nvPr>
        </p:nvSpPr>
        <p:spPr/>
        <p:txBody>
          <a:bodyPr/>
          <a:lstStyle/>
          <a:p>
            <a:r>
              <a:rPr lang="en-US" dirty="0"/>
              <a:t>Attacking the Problem</a:t>
            </a:r>
          </a:p>
        </p:txBody>
      </p:sp>
      <p:pic>
        <p:nvPicPr>
          <p:cNvPr id="6" name="Picture 5">
            <a:extLst>
              <a:ext uri="{FF2B5EF4-FFF2-40B4-BE49-F238E27FC236}">
                <a16:creationId xmlns:a16="http://schemas.microsoft.com/office/drawing/2014/main" id="{077C28B5-B74F-D9AE-63BF-82D93CB148B4}"/>
              </a:ext>
            </a:extLst>
          </p:cNvPr>
          <p:cNvPicPr>
            <a:picLocks noChangeAspect="1"/>
          </p:cNvPicPr>
          <p:nvPr/>
        </p:nvPicPr>
        <p:blipFill>
          <a:blip r:embed="rId2"/>
          <a:stretch>
            <a:fillRect/>
          </a:stretch>
        </p:blipFill>
        <p:spPr>
          <a:xfrm>
            <a:off x="456555" y="2579914"/>
            <a:ext cx="6347016" cy="3570197"/>
          </a:xfrm>
          <a:prstGeom prst="rect">
            <a:avLst/>
          </a:prstGeom>
        </p:spPr>
      </p:pic>
    </p:spTree>
    <p:extLst>
      <p:ext uri="{BB962C8B-B14F-4D97-AF65-F5344CB8AC3E}">
        <p14:creationId xmlns:p14="http://schemas.microsoft.com/office/powerpoint/2010/main" val="1941572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0EB1F-7BE9-1F3C-ECE0-5292825BA565}"/>
              </a:ext>
            </a:extLst>
          </p:cNvPr>
          <p:cNvSpPr>
            <a:spLocks noGrp="1"/>
          </p:cNvSpPr>
          <p:nvPr>
            <p:ph idx="1"/>
          </p:nvPr>
        </p:nvSpPr>
        <p:spPr/>
        <p:txBody>
          <a:bodyPr/>
          <a:lstStyle/>
          <a:p>
            <a:r>
              <a:rPr lang="en-US" dirty="0"/>
              <a:t>Intelligent Orchestration</a:t>
            </a:r>
          </a:p>
          <a:p>
            <a:pPr lvl="1"/>
            <a:r>
              <a:rPr lang="en-US" dirty="0"/>
              <a:t>Decide what testing to apply</a:t>
            </a:r>
          </a:p>
          <a:p>
            <a:pPr lvl="1"/>
            <a:r>
              <a:rPr lang="en-US" dirty="0"/>
              <a:t>Decide aggressiveness levels</a:t>
            </a:r>
          </a:p>
          <a:p>
            <a:r>
              <a:rPr lang="en-US" dirty="0"/>
              <a:t>Correlation, De-duplication</a:t>
            </a:r>
          </a:p>
          <a:p>
            <a:pPr lvl="1"/>
            <a:r>
              <a:rPr lang="en-US" dirty="0"/>
              <a:t>Combine results from various tools</a:t>
            </a:r>
          </a:p>
          <a:p>
            <a:pPr lvl="1"/>
            <a:r>
              <a:rPr lang="en-US" dirty="0"/>
              <a:t>SARIF: Static Analysis Results Interchange Format</a:t>
            </a:r>
          </a:p>
        </p:txBody>
      </p:sp>
      <p:sp>
        <p:nvSpPr>
          <p:cNvPr id="3" name="Text Placeholder 2">
            <a:extLst>
              <a:ext uri="{FF2B5EF4-FFF2-40B4-BE49-F238E27FC236}">
                <a16:creationId xmlns:a16="http://schemas.microsoft.com/office/drawing/2014/main" id="{D11122E4-2781-6826-B951-ACD5069E6D99}"/>
              </a:ext>
            </a:extLst>
          </p:cNvPr>
          <p:cNvSpPr>
            <a:spLocks noGrp="1"/>
          </p:cNvSpPr>
          <p:nvPr>
            <p:ph type="body" sz="quarter" idx="12"/>
          </p:nvPr>
        </p:nvSpPr>
        <p:spPr/>
        <p:txBody>
          <a:bodyPr/>
          <a:lstStyle/>
          <a:p>
            <a:r>
              <a:rPr lang="en-US" dirty="0"/>
              <a:t>Managing It All</a:t>
            </a:r>
          </a:p>
        </p:txBody>
      </p:sp>
      <p:sp>
        <p:nvSpPr>
          <p:cNvPr id="4" name="Title 3">
            <a:extLst>
              <a:ext uri="{FF2B5EF4-FFF2-40B4-BE49-F238E27FC236}">
                <a16:creationId xmlns:a16="http://schemas.microsoft.com/office/drawing/2014/main" id="{98B4C6CD-C3D7-B921-B320-093548291F90}"/>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191585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03D6E2-FA6A-E54B-BEB7-98F962B29BE2}"/>
              </a:ext>
            </a:extLst>
          </p:cNvPr>
          <p:cNvSpPr>
            <a:spLocks noGrp="1"/>
          </p:cNvSpPr>
          <p:nvPr>
            <p:ph idx="1"/>
          </p:nvPr>
        </p:nvSpPr>
        <p:spPr/>
        <p:txBody>
          <a:bodyPr/>
          <a:lstStyle/>
          <a:p>
            <a:r>
              <a:rPr lang="en-US" dirty="0"/>
              <a:t>MSc, Computer Science</a:t>
            </a:r>
          </a:p>
          <a:p>
            <a:r>
              <a:rPr lang="en-US" dirty="0"/>
              <a:t>CUUG Board of Directors since 1998</a:t>
            </a:r>
          </a:p>
          <a:p>
            <a:r>
              <a:rPr lang="en-US" dirty="0"/>
              <a:t>Synopsys since 2017</a:t>
            </a:r>
          </a:p>
        </p:txBody>
      </p:sp>
      <p:sp>
        <p:nvSpPr>
          <p:cNvPr id="5" name="Text Placeholder 4">
            <a:extLst>
              <a:ext uri="{FF2B5EF4-FFF2-40B4-BE49-F238E27FC236}">
                <a16:creationId xmlns:a16="http://schemas.microsoft.com/office/drawing/2014/main" id="{8FF9DB64-BF28-9849-B00F-0176B1AB4CDE}"/>
              </a:ext>
            </a:extLst>
          </p:cNvPr>
          <p:cNvSpPr>
            <a:spLocks noGrp="1"/>
          </p:cNvSpPr>
          <p:nvPr>
            <p:ph type="body" sz="quarter" idx="12"/>
          </p:nvPr>
        </p:nvSpPr>
        <p:spPr>
          <a:xfrm>
            <a:off x="456555" y="1005840"/>
            <a:ext cx="11278244" cy="365760"/>
          </a:xfrm>
        </p:spPr>
        <p:txBody>
          <a:bodyPr/>
          <a:lstStyle/>
          <a:p>
            <a:r>
              <a:rPr lang="en-US" dirty="0"/>
              <a:t>My Background</a:t>
            </a:r>
          </a:p>
        </p:txBody>
      </p:sp>
      <p:sp>
        <p:nvSpPr>
          <p:cNvPr id="3" name="Title 2">
            <a:extLst>
              <a:ext uri="{FF2B5EF4-FFF2-40B4-BE49-F238E27FC236}">
                <a16:creationId xmlns:a16="http://schemas.microsoft.com/office/drawing/2014/main" id="{7A2CD3A5-2877-CA4C-9653-A98450591D26}"/>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909721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DF3BD-6170-2EF3-F14E-F97B9299D5A7}"/>
              </a:ext>
            </a:extLst>
          </p:cNvPr>
          <p:cNvSpPr>
            <a:spLocks noGrp="1"/>
          </p:cNvSpPr>
          <p:nvPr>
            <p:ph idx="1"/>
          </p:nvPr>
        </p:nvSpPr>
        <p:spPr/>
        <p:txBody>
          <a:bodyPr/>
          <a:lstStyle/>
          <a:p>
            <a:r>
              <a:rPr lang="en-US" dirty="0"/>
              <a:t>BSIMM: Building Security In Maturity Model</a:t>
            </a:r>
          </a:p>
          <a:p>
            <a:r>
              <a:rPr lang="en-US" dirty="0"/>
              <a:t>CSO/CISO: Chief (Information) Security Officer</a:t>
            </a:r>
          </a:p>
          <a:p>
            <a:r>
              <a:rPr lang="en-US" dirty="0"/>
              <a:t>DevOps -&gt; </a:t>
            </a:r>
            <a:r>
              <a:rPr lang="en-US" dirty="0" err="1"/>
              <a:t>DevSecOps</a:t>
            </a:r>
            <a:endParaRPr lang="en-US" dirty="0"/>
          </a:p>
          <a:p>
            <a:pPr lvl="1"/>
            <a:r>
              <a:rPr lang="en-US" dirty="0"/>
              <a:t>Introduce security early in the software development life cycle</a:t>
            </a:r>
          </a:p>
          <a:p>
            <a:r>
              <a:rPr lang="en-US" dirty="0"/>
              <a:t>Security Champions</a:t>
            </a:r>
          </a:p>
          <a:p>
            <a:pPr lvl="1"/>
            <a:r>
              <a:rPr lang="en-US" dirty="0"/>
              <a:t>Familiar with product under development</a:t>
            </a:r>
          </a:p>
          <a:p>
            <a:pPr lvl="1"/>
            <a:r>
              <a:rPr lang="en-US" dirty="0"/>
              <a:t>Focus on security concerns</a:t>
            </a:r>
          </a:p>
          <a:p>
            <a:r>
              <a:rPr lang="en-US" dirty="0"/>
              <a:t>Security testing as release condition</a:t>
            </a:r>
          </a:p>
        </p:txBody>
      </p:sp>
      <p:sp>
        <p:nvSpPr>
          <p:cNvPr id="3" name="Text Placeholder 2">
            <a:extLst>
              <a:ext uri="{FF2B5EF4-FFF2-40B4-BE49-F238E27FC236}">
                <a16:creationId xmlns:a16="http://schemas.microsoft.com/office/drawing/2014/main" id="{C8030390-D83F-D811-5394-6C68A4B39A24}"/>
              </a:ext>
            </a:extLst>
          </p:cNvPr>
          <p:cNvSpPr>
            <a:spLocks noGrp="1"/>
          </p:cNvSpPr>
          <p:nvPr>
            <p:ph type="body" sz="quarter" idx="12"/>
          </p:nvPr>
        </p:nvSpPr>
        <p:spPr/>
        <p:txBody>
          <a:bodyPr/>
          <a:lstStyle/>
          <a:p>
            <a:r>
              <a:rPr lang="en-US" dirty="0"/>
              <a:t>Best Practices</a:t>
            </a:r>
          </a:p>
        </p:txBody>
      </p:sp>
      <p:sp>
        <p:nvSpPr>
          <p:cNvPr id="4" name="Title 3">
            <a:extLst>
              <a:ext uri="{FF2B5EF4-FFF2-40B4-BE49-F238E27FC236}">
                <a16:creationId xmlns:a16="http://schemas.microsoft.com/office/drawing/2014/main" id="{C1D5839B-0A9F-84F7-A600-E4D966E2CABF}"/>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1245120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3023E73-E813-8605-31A5-F5CF453DA24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56555" y="1456192"/>
            <a:ext cx="4385588" cy="4846637"/>
          </a:xfrm>
        </p:spPr>
      </p:pic>
      <p:sp>
        <p:nvSpPr>
          <p:cNvPr id="3" name="Text Placeholder 2">
            <a:extLst>
              <a:ext uri="{FF2B5EF4-FFF2-40B4-BE49-F238E27FC236}">
                <a16:creationId xmlns:a16="http://schemas.microsoft.com/office/drawing/2014/main" id="{7CA5563E-69E8-CCC2-B048-2517FA2B21B2}"/>
              </a:ext>
            </a:extLst>
          </p:cNvPr>
          <p:cNvSpPr>
            <a:spLocks noGrp="1"/>
          </p:cNvSpPr>
          <p:nvPr>
            <p:ph type="body" sz="quarter" idx="12"/>
          </p:nvPr>
        </p:nvSpPr>
        <p:spPr/>
        <p:txBody>
          <a:bodyPr/>
          <a:lstStyle/>
          <a:p>
            <a:r>
              <a:rPr lang="en-US" dirty="0"/>
              <a:t>Gartner Magic Quadrant</a:t>
            </a:r>
          </a:p>
        </p:txBody>
      </p:sp>
      <p:sp>
        <p:nvSpPr>
          <p:cNvPr id="4" name="Title 3">
            <a:extLst>
              <a:ext uri="{FF2B5EF4-FFF2-40B4-BE49-F238E27FC236}">
                <a16:creationId xmlns:a16="http://schemas.microsoft.com/office/drawing/2014/main" id="{BD986E76-1452-BB8E-9D85-7E4A5E11235E}"/>
              </a:ext>
            </a:extLst>
          </p:cNvPr>
          <p:cNvSpPr>
            <a:spLocks noGrp="1"/>
          </p:cNvSpPr>
          <p:nvPr>
            <p:ph type="title"/>
          </p:nvPr>
        </p:nvSpPr>
        <p:spPr/>
        <p:txBody>
          <a:bodyPr/>
          <a:lstStyle/>
          <a:p>
            <a:r>
              <a:rPr lang="en-US" dirty="0"/>
              <a:t>Attacking the Problem</a:t>
            </a:r>
          </a:p>
        </p:txBody>
      </p:sp>
    </p:spTree>
    <p:extLst>
      <p:ext uri="{BB962C8B-B14F-4D97-AF65-F5344CB8AC3E}">
        <p14:creationId xmlns:p14="http://schemas.microsoft.com/office/powerpoint/2010/main" val="225569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051A45-6155-FE36-A7D5-113143A0500A}"/>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FEBC86D9-4191-C1FD-C0C5-76C80DABB248}"/>
              </a:ext>
            </a:extLst>
          </p:cNvPr>
          <p:cNvSpPr>
            <a:spLocks noGrp="1"/>
          </p:cNvSpPr>
          <p:nvPr>
            <p:ph type="body" sz="quarter" idx="12"/>
          </p:nvPr>
        </p:nvSpPr>
        <p:spPr/>
        <p:txBody>
          <a:bodyPr/>
          <a:lstStyle/>
          <a:p>
            <a:r>
              <a:rPr lang="en-US" dirty="0"/>
              <a:t>Code Sight IDE Plugin</a:t>
            </a:r>
          </a:p>
        </p:txBody>
      </p:sp>
      <p:sp>
        <p:nvSpPr>
          <p:cNvPr id="4" name="Title 3">
            <a:extLst>
              <a:ext uri="{FF2B5EF4-FFF2-40B4-BE49-F238E27FC236}">
                <a16:creationId xmlns:a16="http://schemas.microsoft.com/office/drawing/2014/main" id="{C056FE52-1950-2EFC-89B3-50D1BBAC34F1}"/>
              </a:ext>
            </a:extLst>
          </p:cNvPr>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1182399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694DA-9210-6982-233B-2524E910A9AC}"/>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530E8BB6-D18A-D6E9-9E0C-9AB8894AF1C2}"/>
              </a:ext>
            </a:extLst>
          </p:cNvPr>
          <p:cNvSpPr>
            <a:spLocks noGrp="1"/>
          </p:cNvSpPr>
          <p:nvPr>
            <p:ph type="body" sz="quarter" idx="12"/>
          </p:nvPr>
        </p:nvSpPr>
        <p:spPr/>
        <p:txBody>
          <a:bodyPr/>
          <a:lstStyle/>
          <a:p>
            <a:r>
              <a:rPr lang="en-US" dirty="0"/>
              <a:t>Point and Scan</a:t>
            </a:r>
          </a:p>
        </p:txBody>
      </p:sp>
      <p:sp>
        <p:nvSpPr>
          <p:cNvPr id="4" name="Title 3">
            <a:extLst>
              <a:ext uri="{FF2B5EF4-FFF2-40B4-BE49-F238E27FC236}">
                <a16:creationId xmlns:a16="http://schemas.microsoft.com/office/drawing/2014/main" id="{21F624DC-7DC2-E89A-B8C3-DA53B7617879}"/>
              </a:ext>
            </a:extLst>
          </p:cNvPr>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1257923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FD754A-2BAF-5422-BA16-B887E1F33172}"/>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834366A2-11FE-0DFC-6196-70028EAF41C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EE0F82D0-E723-B7DC-A163-F89962E9D9E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70868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BC878-0C29-D342-49A8-D0C204B15096}"/>
              </a:ext>
            </a:extLst>
          </p:cNvPr>
          <p:cNvSpPr>
            <a:spLocks noGrp="1"/>
          </p:cNvSpPr>
          <p:nvPr>
            <p:ph idx="1"/>
          </p:nvPr>
        </p:nvSpPr>
        <p:spPr/>
        <p:txBody>
          <a:bodyPr/>
          <a:lstStyle/>
          <a:p>
            <a:r>
              <a:rPr lang="en-US" dirty="0"/>
              <a:t>Founded in 1986</a:t>
            </a:r>
          </a:p>
          <a:p>
            <a:pPr lvl="1"/>
            <a:r>
              <a:rPr lang="en-US" dirty="0"/>
              <a:t>Initially silicon only</a:t>
            </a:r>
          </a:p>
          <a:p>
            <a:pPr lvl="1"/>
            <a:r>
              <a:rPr lang="en-US" dirty="0"/>
              <a:t>Electronic Design Automation (EDA)</a:t>
            </a:r>
          </a:p>
          <a:p>
            <a:r>
              <a:rPr lang="en-US" dirty="0"/>
              <a:t>Acquired Coverity in 2014</a:t>
            </a:r>
          </a:p>
          <a:p>
            <a:pPr lvl="1"/>
            <a:r>
              <a:rPr lang="en-US" dirty="0"/>
              <a:t>Static Analysis</a:t>
            </a:r>
          </a:p>
          <a:p>
            <a:pPr lvl="1"/>
            <a:r>
              <a:rPr lang="en-US" dirty="0"/>
              <a:t>Software Integrity Group (SIG)</a:t>
            </a:r>
          </a:p>
        </p:txBody>
      </p:sp>
      <p:sp>
        <p:nvSpPr>
          <p:cNvPr id="3" name="Text Placeholder 2">
            <a:extLst>
              <a:ext uri="{FF2B5EF4-FFF2-40B4-BE49-F238E27FC236}">
                <a16:creationId xmlns:a16="http://schemas.microsoft.com/office/drawing/2014/main" id="{2ABDA3CF-D368-AB44-0AC7-99BD2CDA25A9}"/>
              </a:ext>
            </a:extLst>
          </p:cNvPr>
          <p:cNvSpPr>
            <a:spLocks noGrp="1"/>
          </p:cNvSpPr>
          <p:nvPr>
            <p:ph type="body" sz="quarter" idx="12"/>
          </p:nvPr>
        </p:nvSpPr>
        <p:spPr/>
        <p:txBody>
          <a:bodyPr/>
          <a:lstStyle/>
          <a:p>
            <a:r>
              <a:rPr lang="en-US" dirty="0"/>
              <a:t>Synopsys Background</a:t>
            </a:r>
          </a:p>
        </p:txBody>
      </p:sp>
      <p:sp>
        <p:nvSpPr>
          <p:cNvPr id="4" name="Title 3">
            <a:extLst>
              <a:ext uri="{FF2B5EF4-FFF2-40B4-BE49-F238E27FC236}">
                <a16:creationId xmlns:a16="http://schemas.microsoft.com/office/drawing/2014/main" id="{437DC006-90FC-CCC5-DEAB-00958BC8481F}"/>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52136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9F1E1A-FC34-FA47-ACC5-AAAE7CCCFC87}"/>
              </a:ext>
            </a:extLst>
          </p:cNvPr>
          <p:cNvSpPr>
            <a:spLocks noGrp="1"/>
          </p:cNvSpPr>
          <p:nvPr>
            <p:ph idx="1"/>
          </p:nvPr>
        </p:nvSpPr>
        <p:spPr/>
        <p:txBody>
          <a:bodyPr/>
          <a:lstStyle/>
          <a:p>
            <a:pPr marL="0" indent="0">
              <a:buNone/>
            </a:pPr>
            <a:endParaRPr lang="en-US" dirty="0"/>
          </a:p>
        </p:txBody>
      </p:sp>
      <p:sp>
        <p:nvSpPr>
          <p:cNvPr id="3" name="Text Placeholder 2">
            <a:extLst>
              <a:ext uri="{FF2B5EF4-FFF2-40B4-BE49-F238E27FC236}">
                <a16:creationId xmlns:a16="http://schemas.microsoft.com/office/drawing/2014/main" id="{8328B25E-15A4-D14C-B324-C2D242349B92}"/>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81E28005-67D6-1B4A-8F16-7FE3D6613AF6}"/>
              </a:ext>
            </a:extLst>
          </p:cNvPr>
          <p:cNvSpPr>
            <a:spLocks noGrp="1"/>
          </p:cNvSpPr>
          <p:nvPr>
            <p:ph type="title"/>
          </p:nvPr>
        </p:nvSpPr>
        <p:spPr/>
        <p:txBody>
          <a:bodyPr/>
          <a:lstStyle/>
          <a:p>
            <a:r>
              <a:rPr lang="en-US" dirty="0"/>
              <a:t>Synopsys Today: From Silicon to Software</a:t>
            </a:r>
          </a:p>
        </p:txBody>
      </p:sp>
      <p:pic>
        <p:nvPicPr>
          <p:cNvPr id="177" name="Picture 176" descr="A picture containing building, sitting, light, large&#10;&#10;Description generated with very high confidence">
            <a:extLst>
              <a:ext uri="{FF2B5EF4-FFF2-40B4-BE49-F238E27FC236}">
                <a16:creationId xmlns:a16="http://schemas.microsoft.com/office/drawing/2014/main" id="{D48C549E-AC54-5349-A320-F788A2606C0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 contrast="-7000"/>
                    </a14:imgEffect>
                  </a14:imgLayer>
                </a14:imgProps>
              </a:ext>
              <a:ext uri="{28A0092B-C50C-407E-A947-70E740481C1C}">
                <a14:useLocalDpi xmlns:a14="http://schemas.microsoft.com/office/drawing/2010/main"/>
              </a:ext>
            </a:extLst>
          </a:blip>
          <a:srcRect/>
          <a:stretch/>
        </p:blipFill>
        <p:spPr>
          <a:xfrm>
            <a:off x="502644" y="2558915"/>
            <a:ext cx="11163313" cy="3738368"/>
          </a:xfrm>
          <a:prstGeom prst="rect">
            <a:avLst/>
          </a:prstGeom>
          <a:solidFill>
            <a:schemeClr val="bg1">
              <a:lumMod val="85000"/>
            </a:schemeClr>
          </a:solidFill>
          <a:ln w="28575">
            <a:noFill/>
          </a:ln>
        </p:spPr>
      </p:pic>
      <p:grpSp>
        <p:nvGrpSpPr>
          <p:cNvPr id="178" name="Group 177">
            <a:extLst>
              <a:ext uri="{FF2B5EF4-FFF2-40B4-BE49-F238E27FC236}">
                <a16:creationId xmlns:a16="http://schemas.microsoft.com/office/drawing/2014/main" id="{C8F4D17D-B057-DE40-9AB0-68EC9A304FC8}"/>
              </a:ext>
            </a:extLst>
          </p:cNvPr>
          <p:cNvGrpSpPr/>
          <p:nvPr/>
        </p:nvGrpSpPr>
        <p:grpSpPr>
          <a:xfrm>
            <a:off x="521547" y="1409655"/>
            <a:ext cx="2738284" cy="1038135"/>
            <a:chOff x="521547" y="1210551"/>
            <a:chExt cx="2738284" cy="1038135"/>
          </a:xfrm>
        </p:grpSpPr>
        <p:sp>
          <p:nvSpPr>
            <p:cNvPr id="179" name="Rectangle 178">
              <a:extLst>
                <a:ext uri="{FF2B5EF4-FFF2-40B4-BE49-F238E27FC236}">
                  <a16:creationId xmlns:a16="http://schemas.microsoft.com/office/drawing/2014/main" id="{26335E0E-31D4-4C41-8194-CE9667AFB80D}"/>
                </a:ext>
              </a:extLst>
            </p:cNvPr>
            <p:cNvSpPr/>
            <p:nvPr/>
          </p:nvSpPr>
          <p:spPr>
            <a:xfrm>
              <a:off x="521547" y="1211574"/>
              <a:ext cx="2738284" cy="10371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1051560" rIns="0" rtlCol="0" anchor="ctr"/>
            <a:lstStyle/>
            <a:p>
              <a:r>
                <a:rPr lang="en-US" b="1" dirty="0">
                  <a:solidFill>
                    <a:schemeClr val="accent3"/>
                  </a:solidFill>
                </a:rPr>
                <a:t>FY21 Revenue:</a:t>
              </a:r>
            </a:p>
            <a:p>
              <a:r>
                <a:rPr lang="en-US" b="1" dirty="0">
                  <a:solidFill>
                    <a:schemeClr val="accent3"/>
                  </a:solidFill>
                </a:rPr>
                <a:t>~$4.2B</a:t>
              </a:r>
            </a:p>
          </p:txBody>
        </p:sp>
        <p:grpSp>
          <p:nvGrpSpPr>
            <p:cNvPr id="180" name="Group 179">
              <a:extLst>
                <a:ext uri="{FF2B5EF4-FFF2-40B4-BE49-F238E27FC236}">
                  <a16:creationId xmlns:a16="http://schemas.microsoft.com/office/drawing/2014/main" id="{91BEFD82-7F2D-F647-AD83-5807DA4274A0}"/>
                </a:ext>
              </a:extLst>
            </p:cNvPr>
            <p:cNvGrpSpPr/>
            <p:nvPr/>
          </p:nvGrpSpPr>
          <p:grpSpPr>
            <a:xfrm>
              <a:off x="521547" y="1210551"/>
              <a:ext cx="1021688" cy="1038135"/>
              <a:chOff x="521548" y="1214438"/>
              <a:chExt cx="1014470" cy="1030801"/>
            </a:xfrm>
          </p:grpSpPr>
          <p:sp>
            <p:nvSpPr>
              <p:cNvPr id="181" name="Rectangle 180">
                <a:extLst>
                  <a:ext uri="{FF2B5EF4-FFF2-40B4-BE49-F238E27FC236}">
                    <a16:creationId xmlns:a16="http://schemas.microsoft.com/office/drawing/2014/main" id="{FCCB57DD-EAAD-704A-9A28-0237C0710CE1}"/>
                  </a:ext>
                </a:extLst>
              </p:cNvPr>
              <p:cNvSpPr/>
              <p:nvPr/>
            </p:nvSpPr>
            <p:spPr>
              <a:xfrm>
                <a:off x="521548" y="1214438"/>
                <a:ext cx="281054" cy="10308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Parallelogram 181">
                <a:extLst>
                  <a:ext uri="{FF2B5EF4-FFF2-40B4-BE49-F238E27FC236}">
                    <a16:creationId xmlns:a16="http://schemas.microsoft.com/office/drawing/2014/main" id="{8C0BE332-FF1E-154B-9BFB-407DE8499EF3}"/>
                  </a:ext>
                </a:extLst>
              </p:cNvPr>
              <p:cNvSpPr/>
              <p:nvPr/>
            </p:nvSpPr>
            <p:spPr>
              <a:xfrm>
                <a:off x="538163" y="1214438"/>
                <a:ext cx="997855" cy="1030801"/>
              </a:xfrm>
              <a:prstGeom prst="parallelogram">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83" name="Group 182">
            <a:extLst>
              <a:ext uri="{FF2B5EF4-FFF2-40B4-BE49-F238E27FC236}">
                <a16:creationId xmlns:a16="http://schemas.microsoft.com/office/drawing/2014/main" id="{908832B0-9DC3-8748-B060-E42B558DAD25}"/>
              </a:ext>
            </a:extLst>
          </p:cNvPr>
          <p:cNvGrpSpPr/>
          <p:nvPr/>
        </p:nvGrpSpPr>
        <p:grpSpPr>
          <a:xfrm>
            <a:off x="3324442" y="1409655"/>
            <a:ext cx="2738930" cy="1038135"/>
            <a:chOff x="3324442" y="1210551"/>
            <a:chExt cx="2738930" cy="1038135"/>
          </a:xfrm>
        </p:grpSpPr>
        <p:sp>
          <p:nvSpPr>
            <p:cNvPr id="184" name="Rectangle 183">
              <a:extLst>
                <a:ext uri="{FF2B5EF4-FFF2-40B4-BE49-F238E27FC236}">
                  <a16:creationId xmlns:a16="http://schemas.microsoft.com/office/drawing/2014/main" id="{1CCC0079-4307-974D-9FF5-EAD0FF9092B8}"/>
                </a:ext>
              </a:extLst>
            </p:cNvPr>
            <p:cNvSpPr/>
            <p:nvPr/>
          </p:nvSpPr>
          <p:spPr>
            <a:xfrm>
              <a:off x="3325088" y="1211574"/>
              <a:ext cx="2738284" cy="10371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560" tIns="45720" rIns="0" bIns="45720" numCol="1" spcCol="0" rtlCol="0" fromWordArt="0" anchor="ctr" anchorCtr="0" forceAA="0" compatLnSpc="1">
              <a:prstTxWarp prst="textNoShape">
                <a:avLst/>
              </a:prstTxWarp>
              <a:noAutofit/>
            </a:bodyPr>
            <a:lstStyle/>
            <a:p>
              <a:r>
                <a:rPr lang="en-US" b="1">
                  <a:solidFill>
                    <a:srgbClr val="005259"/>
                  </a:solidFill>
                </a:rPr>
                <a:t>Employees: </a:t>
              </a:r>
              <a:br>
                <a:rPr lang="en-US" b="1"/>
              </a:br>
              <a:r>
                <a:rPr lang="en-US" b="1">
                  <a:solidFill>
                    <a:srgbClr val="005259"/>
                  </a:solidFill>
                </a:rPr>
                <a:t>16,361</a:t>
              </a:r>
            </a:p>
          </p:txBody>
        </p:sp>
        <p:grpSp>
          <p:nvGrpSpPr>
            <p:cNvPr id="185" name="Group 184">
              <a:extLst>
                <a:ext uri="{FF2B5EF4-FFF2-40B4-BE49-F238E27FC236}">
                  <a16:creationId xmlns:a16="http://schemas.microsoft.com/office/drawing/2014/main" id="{8CBDAB8A-E0B3-0143-A8E0-AA4250E93C69}"/>
                </a:ext>
              </a:extLst>
            </p:cNvPr>
            <p:cNvGrpSpPr/>
            <p:nvPr/>
          </p:nvGrpSpPr>
          <p:grpSpPr>
            <a:xfrm>
              <a:off x="3324442" y="1210551"/>
              <a:ext cx="1021689" cy="1038135"/>
              <a:chOff x="521548" y="1214438"/>
              <a:chExt cx="1014470" cy="1030801"/>
            </a:xfrm>
          </p:grpSpPr>
          <p:sp>
            <p:nvSpPr>
              <p:cNvPr id="186" name="Rectangle 185">
                <a:extLst>
                  <a:ext uri="{FF2B5EF4-FFF2-40B4-BE49-F238E27FC236}">
                    <a16:creationId xmlns:a16="http://schemas.microsoft.com/office/drawing/2014/main" id="{A8BB9076-7D9B-9C47-8040-6EB4CBB1C736}"/>
                  </a:ext>
                </a:extLst>
              </p:cNvPr>
              <p:cNvSpPr/>
              <p:nvPr/>
            </p:nvSpPr>
            <p:spPr>
              <a:xfrm>
                <a:off x="521548" y="1214438"/>
                <a:ext cx="281054" cy="103080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7" name="Parallelogram 186">
                <a:extLst>
                  <a:ext uri="{FF2B5EF4-FFF2-40B4-BE49-F238E27FC236}">
                    <a16:creationId xmlns:a16="http://schemas.microsoft.com/office/drawing/2014/main" id="{586CD02E-5F47-2446-8350-F844FCABFE10}"/>
                  </a:ext>
                </a:extLst>
              </p:cNvPr>
              <p:cNvSpPr/>
              <p:nvPr/>
            </p:nvSpPr>
            <p:spPr>
              <a:xfrm>
                <a:off x="538163" y="1214438"/>
                <a:ext cx="997855" cy="1030801"/>
              </a:xfrm>
              <a:prstGeom prst="parallelogram">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88" name="Group 187">
            <a:extLst>
              <a:ext uri="{FF2B5EF4-FFF2-40B4-BE49-F238E27FC236}">
                <a16:creationId xmlns:a16="http://schemas.microsoft.com/office/drawing/2014/main" id="{03FC802E-87CF-724E-8A3A-3C9F7F17A003}"/>
              </a:ext>
            </a:extLst>
          </p:cNvPr>
          <p:cNvGrpSpPr/>
          <p:nvPr/>
        </p:nvGrpSpPr>
        <p:grpSpPr>
          <a:xfrm>
            <a:off x="6128628" y="1409655"/>
            <a:ext cx="2738284" cy="1038135"/>
            <a:chOff x="6128628" y="1210551"/>
            <a:chExt cx="2738284" cy="1038135"/>
          </a:xfrm>
        </p:grpSpPr>
        <p:sp>
          <p:nvSpPr>
            <p:cNvPr id="189" name="Rectangle 188">
              <a:extLst>
                <a:ext uri="{FF2B5EF4-FFF2-40B4-BE49-F238E27FC236}">
                  <a16:creationId xmlns:a16="http://schemas.microsoft.com/office/drawing/2014/main" id="{9854B45F-01F0-CA40-AB80-179ED3B07786}"/>
                </a:ext>
              </a:extLst>
            </p:cNvPr>
            <p:cNvSpPr/>
            <p:nvPr/>
          </p:nvSpPr>
          <p:spPr>
            <a:xfrm>
              <a:off x="6128628" y="1211574"/>
              <a:ext cx="2738284" cy="10371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560" tIns="365760" rIns="0" bIns="45720" numCol="1" spcCol="0" rtlCol="0" fromWordArt="0" anchor="ctr" anchorCtr="0" forceAA="0" compatLnSpc="1">
              <a:prstTxWarp prst="textNoShape">
                <a:avLst/>
              </a:prstTxWarp>
              <a:noAutofit/>
            </a:bodyPr>
            <a:lstStyle/>
            <a:p>
              <a:r>
                <a:rPr lang="en-US" b="1">
                  <a:solidFill>
                    <a:schemeClr val="accent6"/>
                  </a:solidFill>
                </a:rPr>
                <a:t>Patents:	</a:t>
              </a:r>
            </a:p>
            <a:p>
              <a:r>
                <a:rPr lang="en-US" b="1">
                  <a:solidFill>
                    <a:schemeClr val="accent6"/>
                  </a:solidFill>
                </a:rPr>
                <a:t>3,449</a:t>
              </a:r>
            </a:p>
            <a:p>
              <a:endParaRPr lang="en-US" b="1">
                <a:solidFill>
                  <a:schemeClr val="accent1"/>
                </a:solidFill>
              </a:endParaRPr>
            </a:p>
          </p:txBody>
        </p:sp>
        <p:grpSp>
          <p:nvGrpSpPr>
            <p:cNvPr id="190" name="Group 189">
              <a:extLst>
                <a:ext uri="{FF2B5EF4-FFF2-40B4-BE49-F238E27FC236}">
                  <a16:creationId xmlns:a16="http://schemas.microsoft.com/office/drawing/2014/main" id="{66AB611B-9FB2-1548-BCDE-AE3EDFEAF9E9}"/>
                </a:ext>
              </a:extLst>
            </p:cNvPr>
            <p:cNvGrpSpPr/>
            <p:nvPr/>
          </p:nvGrpSpPr>
          <p:grpSpPr>
            <a:xfrm>
              <a:off x="6132761" y="1210551"/>
              <a:ext cx="1021688" cy="1038135"/>
              <a:chOff x="521548" y="1214438"/>
              <a:chExt cx="1014470" cy="1030801"/>
            </a:xfrm>
          </p:grpSpPr>
          <p:sp>
            <p:nvSpPr>
              <p:cNvPr id="191" name="Rectangle 190">
                <a:extLst>
                  <a:ext uri="{FF2B5EF4-FFF2-40B4-BE49-F238E27FC236}">
                    <a16:creationId xmlns:a16="http://schemas.microsoft.com/office/drawing/2014/main" id="{24AA2630-4A7F-CB46-8937-EFE55BB323B2}"/>
                  </a:ext>
                </a:extLst>
              </p:cNvPr>
              <p:cNvSpPr/>
              <p:nvPr/>
            </p:nvSpPr>
            <p:spPr>
              <a:xfrm>
                <a:off x="521548" y="1214438"/>
                <a:ext cx="281054" cy="103080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Parallelogram 191">
                <a:extLst>
                  <a:ext uri="{FF2B5EF4-FFF2-40B4-BE49-F238E27FC236}">
                    <a16:creationId xmlns:a16="http://schemas.microsoft.com/office/drawing/2014/main" id="{44AFF90F-28D6-704C-A541-A6CB2059EB81}"/>
                  </a:ext>
                </a:extLst>
              </p:cNvPr>
              <p:cNvSpPr/>
              <p:nvPr/>
            </p:nvSpPr>
            <p:spPr>
              <a:xfrm>
                <a:off x="538163" y="1214438"/>
                <a:ext cx="997855" cy="1030801"/>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93" name="Group 192">
            <a:extLst>
              <a:ext uri="{FF2B5EF4-FFF2-40B4-BE49-F238E27FC236}">
                <a16:creationId xmlns:a16="http://schemas.microsoft.com/office/drawing/2014/main" id="{FC6E4B7E-9591-B948-87F5-7BDE2E601BDC}"/>
              </a:ext>
            </a:extLst>
          </p:cNvPr>
          <p:cNvGrpSpPr/>
          <p:nvPr/>
        </p:nvGrpSpPr>
        <p:grpSpPr>
          <a:xfrm>
            <a:off x="8932169" y="1409655"/>
            <a:ext cx="2738284" cy="1038135"/>
            <a:chOff x="8932169" y="1210551"/>
            <a:chExt cx="2738284" cy="1038135"/>
          </a:xfrm>
        </p:grpSpPr>
        <p:sp>
          <p:nvSpPr>
            <p:cNvPr id="194" name="Rectangle 193">
              <a:extLst>
                <a:ext uri="{FF2B5EF4-FFF2-40B4-BE49-F238E27FC236}">
                  <a16:creationId xmlns:a16="http://schemas.microsoft.com/office/drawing/2014/main" id="{A3FF13C5-3614-394A-97E0-4F5ED85D71E9}"/>
                </a:ext>
              </a:extLst>
            </p:cNvPr>
            <p:cNvSpPr/>
            <p:nvPr/>
          </p:nvSpPr>
          <p:spPr>
            <a:xfrm>
              <a:off x="8932169" y="1211574"/>
              <a:ext cx="2738284" cy="10371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5" name="Group 194">
              <a:extLst>
                <a:ext uri="{FF2B5EF4-FFF2-40B4-BE49-F238E27FC236}">
                  <a16:creationId xmlns:a16="http://schemas.microsoft.com/office/drawing/2014/main" id="{25930C2E-D038-3243-91C7-84413FCD67E5}"/>
                </a:ext>
              </a:extLst>
            </p:cNvPr>
            <p:cNvGrpSpPr/>
            <p:nvPr/>
          </p:nvGrpSpPr>
          <p:grpSpPr>
            <a:xfrm>
              <a:off x="8936435" y="1210551"/>
              <a:ext cx="1021688" cy="1038135"/>
              <a:chOff x="521548" y="1214438"/>
              <a:chExt cx="1014470" cy="1030801"/>
            </a:xfrm>
          </p:grpSpPr>
          <p:sp>
            <p:nvSpPr>
              <p:cNvPr id="196" name="Rectangle 195">
                <a:extLst>
                  <a:ext uri="{FF2B5EF4-FFF2-40B4-BE49-F238E27FC236}">
                    <a16:creationId xmlns:a16="http://schemas.microsoft.com/office/drawing/2014/main" id="{00148DCF-5E86-FE4F-B1FE-43E93D53BC44}"/>
                  </a:ext>
                </a:extLst>
              </p:cNvPr>
              <p:cNvSpPr/>
              <p:nvPr/>
            </p:nvSpPr>
            <p:spPr>
              <a:xfrm>
                <a:off x="521548" y="1214438"/>
                <a:ext cx="281054" cy="1030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Parallelogram 196">
                <a:extLst>
                  <a:ext uri="{FF2B5EF4-FFF2-40B4-BE49-F238E27FC236}">
                    <a16:creationId xmlns:a16="http://schemas.microsoft.com/office/drawing/2014/main" id="{ECCF3D93-4F91-D84A-8F47-7E11CF920990}"/>
                  </a:ext>
                </a:extLst>
              </p:cNvPr>
              <p:cNvSpPr/>
              <p:nvPr/>
            </p:nvSpPr>
            <p:spPr>
              <a:xfrm>
                <a:off x="538163" y="1214438"/>
                <a:ext cx="997855" cy="1030801"/>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98" name="Rectangle 197">
            <a:extLst>
              <a:ext uri="{FF2B5EF4-FFF2-40B4-BE49-F238E27FC236}">
                <a16:creationId xmlns:a16="http://schemas.microsoft.com/office/drawing/2014/main" id="{DDE9561C-9291-1342-979E-384C49C0B08A}"/>
              </a:ext>
            </a:extLst>
          </p:cNvPr>
          <p:cNvSpPr/>
          <p:nvPr/>
        </p:nvSpPr>
        <p:spPr>
          <a:xfrm>
            <a:off x="630439" y="2813014"/>
            <a:ext cx="3540916" cy="3194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Rectangle 198">
            <a:extLst>
              <a:ext uri="{FF2B5EF4-FFF2-40B4-BE49-F238E27FC236}">
                <a16:creationId xmlns:a16="http://schemas.microsoft.com/office/drawing/2014/main" id="{CCEDAA6D-A543-0C4F-B918-03251968F64C}"/>
              </a:ext>
            </a:extLst>
          </p:cNvPr>
          <p:cNvSpPr/>
          <p:nvPr/>
        </p:nvSpPr>
        <p:spPr>
          <a:xfrm>
            <a:off x="4255575" y="2790664"/>
            <a:ext cx="3540916" cy="3194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Rectangle 199">
            <a:extLst>
              <a:ext uri="{FF2B5EF4-FFF2-40B4-BE49-F238E27FC236}">
                <a16:creationId xmlns:a16="http://schemas.microsoft.com/office/drawing/2014/main" id="{50C1B4DA-F2DA-194E-AD53-A1441095CEEB}"/>
              </a:ext>
            </a:extLst>
          </p:cNvPr>
          <p:cNvSpPr/>
          <p:nvPr/>
        </p:nvSpPr>
        <p:spPr>
          <a:xfrm>
            <a:off x="7871995" y="2813012"/>
            <a:ext cx="3540916" cy="3194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01" name="Group 200">
            <a:extLst>
              <a:ext uri="{FF2B5EF4-FFF2-40B4-BE49-F238E27FC236}">
                <a16:creationId xmlns:a16="http://schemas.microsoft.com/office/drawing/2014/main" id="{B2776A19-7438-2540-A742-EBC3E457B8D8}"/>
              </a:ext>
            </a:extLst>
          </p:cNvPr>
          <p:cNvGrpSpPr/>
          <p:nvPr/>
        </p:nvGrpSpPr>
        <p:grpSpPr>
          <a:xfrm>
            <a:off x="3738872" y="2975557"/>
            <a:ext cx="4390726" cy="2824606"/>
            <a:chOff x="195022" y="71124"/>
            <a:chExt cx="11718309" cy="7454065"/>
          </a:xfrm>
        </p:grpSpPr>
        <p:pic>
          <p:nvPicPr>
            <p:cNvPr id="202" name="Picture 201">
              <a:extLst>
                <a:ext uri="{FF2B5EF4-FFF2-40B4-BE49-F238E27FC236}">
                  <a16:creationId xmlns:a16="http://schemas.microsoft.com/office/drawing/2014/main" id="{6458CD7A-6B34-F248-BAF9-E177BFCF8260}"/>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022" y="71124"/>
              <a:ext cx="11528574" cy="7454065"/>
            </a:xfrm>
            <a:prstGeom prst="rect">
              <a:avLst/>
            </a:prstGeom>
          </p:spPr>
        </p:pic>
        <p:sp>
          <p:nvSpPr>
            <p:cNvPr id="203" name="Oval 202">
              <a:extLst>
                <a:ext uri="{FF2B5EF4-FFF2-40B4-BE49-F238E27FC236}">
                  <a16:creationId xmlns:a16="http://schemas.microsoft.com/office/drawing/2014/main" id="{7FF8EE74-2892-734E-B3A8-5B5F7A1207B2}"/>
                </a:ext>
              </a:extLst>
            </p:cNvPr>
            <p:cNvSpPr/>
            <p:nvPr/>
          </p:nvSpPr>
          <p:spPr>
            <a:xfrm>
              <a:off x="2879941" y="3107128"/>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grpSp>
          <p:nvGrpSpPr>
            <p:cNvPr id="204" name="Group 203">
              <a:extLst>
                <a:ext uri="{FF2B5EF4-FFF2-40B4-BE49-F238E27FC236}">
                  <a16:creationId xmlns:a16="http://schemas.microsoft.com/office/drawing/2014/main" id="{1FE16605-F531-D24A-BD89-8F1A40F746D8}"/>
                </a:ext>
              </a:extLst>
            </p:cNvPr>
            <p:cNvGrpSpPr/>
            <p:nvPr/>
          </p:nvGrpSpPr>
          <p:grpSpPr>
            <a:xfrm>
              <a:off x="968957" y="2052669"/>
              <a:ext cx="2414619" cy="1128640"/>
              <a:chOff x="1224383" y="2421301"/>
              <a:chExt cx="2414619" cy="1128640"/>
            </a:xfrm>
          </p:grpSpPr>
          <p:sp>
            <p:nvSpPr>
              <p:cNvPr id="256" name="TextBox 255">
                <a:extLst>
                  <a:ext uri="{FF2B5EF4-FFF2-40B4-BE49-F238E27FC236}">
                    <a16:creationId xmlns:a16="http://schemas.microsoft.com/office/drawing/2014/main" id="{201BA98B-A9E9-9A44-880A-83636405C102}"/>
                  </a:ext>
                </a:extLst>
              </p:cNvPr>
              <p:cNvSpPr txBox="1"/>
              <p:nvPr/>
            </p:nvSpPr>
            <p:spPr>
              <a:xfrm>
                <a:off x="1224383" y="2421301"/>
                <a:ext cx="2414619" cy="863988"/>
              </a:xfrm>
              <a:prstGeom prst="rect">
                <a:avLst/>
              </a:prstGeom>
              <a:noFill/>
              <a:ln>
                <a:noFill/>
              </a:ln>
            </p:spPr>
            <p:txBody>
              <a:bodyPr wrap="square" rtlCol="0">
                <a:spAutoFit/>
              </a:bodyPr>
              <a:lstStyle/>
              <a:p>
                <a:pPr algn="r"/>
                <a:r>
                  <a:rPr lang="en-US" sz="1050">
                    <a:solidFill>
                      <a:schemeClr val="tx1">
                        <a:lumMod val="85000"/>
                        <a:lumOff val="15000"/>
                      </a:schemeClr>
                    </a:solidFill>
                  </a:rPr>
                  <a:t>Canada</a:t>
                </a:r>
              </a:p>
            </p:txBody>
          </p:sp>
          <p:pic>
            <p:nvPicPr>
              <p:cNvPr id="257" name="Picture 256">
                <a:extLst>
                  <a:ext uri="{FF2B5EF4-FFF2-40B4-BE49-F238E27FC236}">
                    <a16:creationId xmlns:a16="http://schemas.microsoft.com/office/drawing/2014/main" id="{1805A6D8-4106-2A41-9D25-A2F719FD1824}"/>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27923" y="3066943"/>
                <a:ext cx="447332" cy="482998"/>
              </a:xfrm>
              <a:prstGeom prst="rect">
                <a:avLst/>
              </a:prstGeom>
            </p:spPr>
          </p:pic>
        </p:grpSp>
        <p:grpSp>
          <p:nvGrpSpPr>
            <p:cNvPr id="205" name="Group 204">
              <a:extLst>
                <a:ext uri="{FF2B5EF4-FFF2-40B4-BE49-F238E27FC236}">
                  <a16:creationId xmlns:a16="http://schemas.microsoft.com/office/drawing/2014/main" id="{88C57DBC-41D3-9742-A5EB-8523401D8E36}"/>
                </a:ext>
              </a:extLst>
            </p:cNvPr>
            <p:cNvGrpSpPr/>
            <p:nvPr/>
          </p:nvGrpSpPr>
          <p:grpSpPr>
            <a:xfrm>
              <a:off x="2156152" y="4834826"/>
              <a:ext cx="1873493" cy="734094"/>
              <a:chOff x="2259390" y="4530941"/>
              <a:chExt cx="1873493" cy="734094"/>
            </a:xfrm>
          </p:grpSpPr>
          <p:sp>
            <p:nvSpPr>
              <p:cNvPr id="252" name="Oval 251">
                <a:extLst>
                  <a:ext uri="{FF2B5EF4-FFF2-40B4-BE49-F238E27FC236}">
                    <a16:creationId xmlns:a16="http://schemas.microsoft.com/office/drawing/2014/main" id="{58A23845-C22B-0A49-9D80-ABE2CCB07BD7}"/>
                  </a:ext>
                </a:extLst>
              </p:cNvPr>
              <p:cNvSpPr/>
              <p:nvPr/>
            </p:nvSpPr>
            <p:spPr>
              <a:xfrm>
                <a:off x="3633199" y="4990450"/>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grpSp>
            <p:nvGrpSpPr>
              <p:cNvPr id="253" name="Group 252">
                <a:extLst>
                  <a:ext uri="{FF2B5EF4-FFF2-40B4-BE49-F238E27FC236}">
                    <a16:creationId xmlns:a16="http://schemas.microsoft.com/office/drawing/2014/main" id="{B686423A-C6C5-E745-B5A6-4D709CF6C147}"/>
                  </a:ext>
                </a:extLst>
              </p:cNvPr>
              <p:cNvGrpSpPr/>
              <p:nvPr/>
            </p:nvGrpSpPr>
            <p:grpSpPr>
              <a:xfrm>
                <a:off x="2259390" y="4530941"/>
                <a:ext cx="1873493" cy="734094"/>
                <a:chOff x="2723715" y="5073152"/>
                <a:chExt cx="1873493" cy="734094"/>
              </a:xfrm>
            </p:grpSpPr>
            <p:sp>
              <p:nvSpPr>
                <p:cNvPr id="254" name="TextBox 253">
                  <a:extLst>
                    <a:ext uri="{FF2B5EF4-FFF2-40B4-BE49-F238E27FC236}">
                      <a16:creationId xmlns:a16="http://schemas.microsoft.com/office/drawing/2014/main" id="{DDBAABBE-D1F0-EA45-A3D9-9AA4E9668CFD}"/>
                    </a:ext>
                  </a:extLst>
                </p:cNvPr>
                <p:cNvSpPr txBox="1"/>
                <p:nvPr/>
              </p:nvSpPr>
              <p:spPr>
                <a:xfrm>
                  <a:off x="2723715" y="5073152"/>
                  <a:ext cx="1873493" cy="734094"/>
                </a:xfrm>
                <a:prstGeom prst="rect">
                  <a:avLst/>
                </a:prstGeom>
                <a:noFill/>
                <a:ln>
                  <a:noFill/>
                </a:ln>
              </p:spPr>
              <p:txBody>
                <a:bodyPr wrap="square" rtlCol="0">
                  <a:spAutoFit/>
                </a:bodyPr>
                <a:lstStyle/>
                <a:p>
                  <a:r>
                    <a:rPr lang="en-US" sz="1050">
                      <a:solidFill>
                        <a:schemeClr val="tx1">
                          <a:lumMod val="85000"/>
                          <a:lumOff val="15000"/>
                        </a:schemeClr>
                      </a:solidFill>
                    </a:rPr>
                    <a:t>Chile</a:t>
                  </a:r>
                </a:p>
              </p:txBody>
            </p:sp>
            <p:pic>
              <p:nvPicPr>
                <p:cNvPr id="255" name="Picture 254">
                  <a:extLst>
                    <a:ext uri="{FF2B5EF4-FFF2-40B4-BE49-F238E27FC236}">
                      <a16:creationId xmlns:a16="http://schemas.microsoft.com/office/drawing/2014/main" id="{82863C87-56D6-9343-8F19-6BC9E93FD85D}"/>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75893" y="5128013"/>
                  <a:ext cx="447332" cy="482998"/>
                </a:xfrm>
                <a:prstGeom prst="rect">
                  <a:avLst/>
                </a:prstGeom>
              </p:spPr>
            </p:pic>
          </p:grpSp>
        </p:grpSp>
        <p:sp>
          <p:nvSpPr>
            <p:cNvPr id="206" name="Oval 205">
              <a:extLst>
                <a:ext uri="{FF2B5EF4-FFF2-40B4-BE49-F238E27FC236}">
                  <a16:creationId xmlns:a16="http://schemas.microsoft.com/office/drawing/2014/main" id="{7A9E8ED7-D096-4341-9B31-A97243FC75FB}"/>
                </a:ext>
              </a:extLst>
            </p:cNvPr>
            <p:cNvSpPr/>
            <p:nvPr/>
          </p:nvSpPr>
          <p:spPr>
            <a:xfrm>
              <a:off x="6487485" y="3571597"/>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07" name="Oval 206">
              <a:extLst>
                <a:ext uri="{FF2B5EF4-FFF2-40B4-BE49-F238E27FC236}">
                  <a16:creationId xmlns:a16="http://schemas.microsoft.com/office/drawing/2014/main" id="{F75CDDA8-4911-F447-8845-32DCD71461F8}"/>
                </a:ext>
              </a:extLst>
            </p:cNvPr>
            <p:cNvSpPr/>
            <p:nvPr/>
          </p:nvSpPr>
          <p:spPr>
            <a:xfrm>
              <a:off x="6740702" y="3247221"/>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08" name="Oval 207">
              <a:extLst>
                <a:ext uri="{FF2B5EF4-FFF2-40B4-BE49-F238E27FC236}">
                  <a16:creationId xmlns:a16="http://schemas.microsoft.com/office/drawing/2014/main" id="{5350885F-686B-5D4F-AA76-B477F479C83A}"/>
                </a:ext>
              </a:extLst>
            </p:cNvPr>
            <p:cNvSpPr/>
            <p:nvPr/>
          </p:nvSpPr>
          <p:spPr>
            <a:xfrm>
              <a:off x="7795945" y="3885789"/>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09" name="Oval 208">
              <a:extLst>
                <a:ext uri="{FF2B5EF4-FFF2-40B4-BE49-F238E27FC236}">
                  <a16:creationId xmlns:a16="http://schemas.microsoft.com/office/drawing/2014/main" id="{4B6CAA8E-05B6-4940-84DF-432CB6DA3AAC}"/>
                </a:ext>
              </a:extLst>
            </p:cNvPr>
            <p:cNvSpPr/>
            <p:nvPr/>
          </p:nvSpPr>
          <p:spPr>
            <a:xfrm>
              <a:off x="8366763" y="3611186"/>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10" name="Oval 209">
              <a:extLst>
                <a:ext uri="{FF2B5EF4-FFF2-40B4-BE49-F238E27FC236}">
                  <a16:creationId xmlns:a16="http://schemas.microsoft.com/office/drawing/2014/main" id="{E5CCB78F-6552-604C-B428-E965C4B26CB9}"/>
                </a:ext>
              </a:extLst>
            </p:cNvPr>
            <p:cNvSpPr/>
            <p:nvPr/>
          </p:nvSpPr>
          <p:spPr>
            <a:xfrm>
              <a:off x="8199146" y="2515712"/>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11" name="Oval 210">
              <a:extLst>
                <a:ext uri="{FF2B5EF4-FFF2-40B4-BE49-F238E27FC236}">
                  <a16:creationId xmlns:a16="http://schemas.microsoft.com/office/drawing/2014/main" id="{97FAD146-E9E4-9F42-8F55-AEE13E98D55F}"/>
                </a:ext>
              </a:extLst>
            </p:cNvPr>
            <p:cNvSpPr/>
            <p:nvPr/>
          </p:nvSpPr>
          <p:spPr>
            <a:xfrm>
              <a:off x="9115234" y="3369541"/>
              <a:ext cx="260524" cy="8179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12" name="Oval 211">
              <a:extLst>
                <a:ext uri="{FF2B5EF4-FFF2-40B4-BE49-F238E27FC236}">
                  <a16:creationId xmlns:a16="http://schemas.microsoft.com/office/drawing/2014/main" id="{FB3499AD-260F-E047-AB4A-918502FE1211}"/>
                </a:ext>
              </a:extLst>
            </p:cNvPr>
            <p:cNvSpPr/>
            <p:nvPr/>
          </p:nvSpPr>
          <p:spPr>
            <a:xfrm>
              <a:off x="9500122" y="3442942"/>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13" name="Oval 212">
              <a:extLst>
                <a:ext uri="{FF2B5EF4-FFF2-40B4-BE49-F238E27FC236}">
                  <a16:creationId xmlns:a16="http://schemas.microsoft.com/office/drawing/2014/main" id="{96B5CBB0-4195-DF47-902D-77B3509DA4DA}"/>
                </a:ext>
              </a:extLst>
            </p:cNvPr>
            <p:cNvSpPr/>
            <p:nvPr/>
          </p:nvSpPr>
          <p:spPr>
            <a:xfrm>
              <a:off x="8428382" y="4494682"/>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sp>
          <p:nvSpPr>
            <p:cNvPr id="214" name="Oval 213">
              <a:extLst>
                <a:ext uri="{FF2B5EF4-FFF2-40B4-BE49-F238E27FC236}">
                  <a16:creationId xmlns:a16="http://schemas.microsoft.com/office/drawing/2014/main" id="{317BA25C-CBB0-A64E-82F1-B62E007EA156}"/>
                </a:ext>
              </a:extLst>
            </p:cNvPr>
            <p:cNvSpPr/>
            <p:nvPr/>
          </p:nvSpPr>
          <p:spPr>
            <a:xfrm>
              <a:off x="8915782" y="3790958"/>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grpSp>
          <p:nvGrpSpPr>
            <p:cNvPr id="215" name="Group 214">
              <a:extLst>
                <a:ext uri="{FF2B5EF4-FFF2-40B4-BE49-F238E27FC236}">
                  <a16:creationId xmlns:a16="http://schemas.microsoft.com/office/drawing/2014/main" id="{3C8F60DE-C82B-8B47-A3C3-B50509CC0598}"/>
                </a:ext>
              </a:extLst>
            </p:cNvPr>
            <p:cNvGrpSpPr/>
            <p:nvPr/>
          </p:nvGrpSpPr>
          <p:grpSpPr>
            <a:xfrm>
              <a:off x="9375758" y="2893726"/>
              <a:ext cx="2537573" cy="822298"/>
              <a:chOff x="8800758" y="3278226"/>
              <a:chExt cx="2537573" cy="822298"/>
            </a:xfrm>
          </p:grpSpPr>
          <p:sp>
            <p:nvSpPr>
              <p:cNvPr id="250" name="TextBox 249">
                <a:extLst>
                  <a:ext uri="{FF2B5EF4-FFF2-40B4-BE49-F238E27FC236}">
                    <a16:creationId xmlns:a16="http://schemas.microsoft.com/office/drawing/2014/main" id="{72310C3C-2BF6-6347-95AC-6B66D4C8C588}"/>
                  </a:ext>
                </a:extLst>
              </p:cNvPr>
              <p:cNvSpPr txBox="1"/>
              <p:nvPr/>
            </p:nvSpPr>
            <p:spPr>
              <a:xfrm>
                <a:off x="9081920" y="3278226"/>
                <a:ext cx="2256411" cy="822298"/>
              </a:xfrm>
              <a:prstGeom prst="rect">
                <a:avLst/>
              </a:prstGeom>
              <a:noFill/>
              <a:ln>
                <a:noFill/>
              </a:ln>
            </p:spPr>
            <p:txBody>
              <a:bodyPr wrap="square" rtlCol="0">
                <a:spAutoFit/>
              </a:bodyPr>
              <a:lstStyle>
                <a:defPPr>
                  <a:defRPr lang="en-US"/>
                </a:defPPr>
                <a:lvl1pPr algn="r">
                  <a:defRPr sz="1400" b="1"/>
                </a:lvl1pPr>
              </a:lstStyle>
              <a:p>
                <a:pPr algn="l"/>
                <a:r>
                  <a:rPr lang="en-US" sz="1200">
                    <a:solidFill>
                      <a:schemeClr val="tx1">
                        <a:lumMod val="85000"/>
                        <a:lumOff val="15000"/>
                      </a:schemeClr>
                    </a:solidFill>
                  </a:rPr>
                  <a:t>Japan</a:t>
                </a:r>
              </a:p>
            </p:txBody>
          </p:sp>
          <p:pic>
            <p:nvPicPr>
              <p:cNvPr id="251" name="Picture 250">
                <a:extLst>
                  <a:ext uri="{FF2B5EF4-FFF2-40B4-BE49-F238E27FC236}">
                    <a16:creationId xmlns:a16="http://schemas.microsoft.com/office/drawing/2014/main" id="{604ABB0C-54F1-9840-8DC2-1EF30EF6574D}"/>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800758" y="3454510"/>
                <a:ext cx="447332" cy="482998"/>
              </a:xfrm>
              <a:prstGeom prst="rect">
                <a:avLst/>
              </a:prstGeom>
            </p:spPr>
          </p:pic>
        </p:grpSp>
        <p:grpSp>
          <p:nvGrpSpPr>
            <p:cNvPr id="216" name="Group 215">
              <a:extLst>
                <a:ext uri="{FF2B5EF4-FFF2-40B4-BE49-F238E27FC236}">
                  <a16:creationId xmlns:a16="http://schemas.microsoft.com/office/drawing/2014/main" id="{A56E4378-5C81-D241-ACD3-BF1CD430F5A4}"/>
                </a:ext>
              </a:extLst>
            </p:cNvPr>
            <p:cNvGrpSpPr/>
            <p:nvPr/>
          </p:nvGrpSpPr>
          <p:grpSpPr>
            <a:xfrm>
              <a:off x="8878930" y="2307814"/>
              <a:ext cx="2591474" cy="1122749"/>
              <a:chOff x="8554273" y="2433885"/>
              <a:chExt cx="2591474" cy="1122749"/>
            </a:xfrm>
          </p:grpSpPr>
          <p:sp>
            <p:nvSpPr>
              <p:cNvPr id="248" name="TextBox 247">
                <a:extLst>
                  <a:ext uri="{FF2B5EF4-FFF2-40B4-BE49-F238E27FC236}">
                    <a16:creationId xmlns:a16="http://schemas.microsoft.com/office/drawing/2014/main" id="{22F916BA-C22D-EB48-8BE2-28291C03C2E3}"/>
                  </a:ext>
                </a:extLst>
              </p:cNvPr>
              <p:cNvSpPr txBox="1"/>
              <p:nvPr/>
            </p:nvSpPr>
            <p:spPr>
              <a:xfrm>
                <a:off x="8554273" y="2433885"/>
                <a:ext cx="2591474" cy="734095"/>
              </a:xfrm>
              <a:prstGeom prst="rect">
                <a:avLst/>
              </a:prstGeom>
              <a:noFill/>
              <a:ln>
                <a:noFill/>
              </a:ln>
            </p:spPr>
            <p:txBody>
              <a:bodyPr wrap="square" rtlCol="0">
                <a:spAutoFit/>
              </a:bodyPr>
              <a:lstStyle/>
              <a:p>
                <a:r>
                  <a:rPr lang="en-US" sz="1050">
                    <a:solidFill>
                      <a:schemeClr val="tx1">
                        <a:lumMod val="85000"/>
                        <a:lumOff val="15000"/>
                      </a:schemeClr>
                    </a:solidFill>
                  </a:rPr>
                  <a:t>S. Korea</a:t>
                </a:r>
              </a:p>
            </p:txBody>
          </p:sp>
          <p:pic>
            <p:nvPicPr>
              <p:cNvPr id="249" name="Picture 248">
                <a:extLst>
                  <a:ext uri="{FF2B5EF4-FFF2-40B4-BE49-F238E27FC236}">
                    <a16:creationId xmlns:a16="http://schemas.microsoft.com/office/drawing/2014/main" id="{C5E38EDA-4F55-0F44-BD9D-9582B2639B16}"/>
                  </a:ext>
                </a:extLst>
              </p:cNvPr>
              <p:cNvPicPr>
                <a:picLocks noChangeAspect="1"/>
              </p:cNvPicPr>
              <p:nvPr/>
            </p:nvPicPr>
            <p:blipFill>
              <a:blip r:embed="rId8"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662896" y="3073636"/>
                <a:ext cx="447332" cy="482998"/>
              </a:xfrm>
              <a:prstGeom prst="rect">
                <a:avLst/>
              </a:prstGeom>
            </p:spPr>
          </p:pic>
        </p:grpSp>
        <p:grpSp>
          <p:nvGrpSpPr>
            <p:cNvPr id="217" name="Group 216">
              <a:extLst>
                <a:ext uri="{FF2B5EF4-FFF2-40B4-BE49-F238E27FC236}">
                  <a16:creationId xmlns:a16="http://schemas.microsoft.com/office/drawing/2014/main" id="{8F414693-92EB-DF4F-BB3F-271D05CA4D99}"/>
                </a:ext>
              </a:extLst>
            </p:cNvPr>
            <p:cNvGrpSpPr/>
            <p:nvPr/>
          </p:nvGrpSpPr>
          <p:grpSpPr>
            <a:xfrm>
              <a:off x="8084676" y="1791929"/>
              <a:ext cx="2399776" cy="812989"/>
              <a:chOff x="7807858" y="2382711"/>
              <a:chExt cx="2399776" cy="812989"/>
            </a:xfrm>
          </p:grpSpPr>
          <p:sp>
            <p:nvSpPr>
              <p:cNvPr id="246" name="TextBox 245">
                <a:extLst>
                  <a:ext uri="{FF2B5EF4-FFF2-40B4-BE49-F238E27FC236}">
                    <a16:creationId xmlns:a16="http://schemas.microsoft.com/office/drawing/2014/main" id="{2EBFA253-C685-724D-A18B-80FAC3F4DB6A}"/>
                  </a:ext>
                </a:extLst>
              </p:cNvPr>
              <p:cNvSpPr txBox="1"/>
              <p:nvPr/>
            </p:nvSpPr>
            <p:spPr>
              <a:xfrm>
                <a:off x="8031524" y="2382711"/>
                <a:ext cx="2176110" cy="734096"/>
              </a:xfrm>
              <a:prstGeom prst="rect">
                <a:avLst/>
              </a:prstGeom>
              <a:noFill/>
              <a:ln>
                <a:noFill/>
              </a:ln>
            </p:spPr>
            <p:txBody>
              <a:bodyPr wrap="square" rtlCol="0">
                <a:spAutoFit/>
              </a:bodyPr>
              <a:lstStyle/>
              <a:p>
                <a:r>
                  <a:rPr lang="en-US" sz="1050">
                    <a:solidFill>
                      <a:schemeClr val="tx1">
                        <a:lumMod val="85000"/>
                        <a:lumOff val="15000"/>
                      </a:schemeClr>
                    </a:solidFill>
                  </a:rPr>
                  <a:t>Russia</a:t>
                </a:r>
              </a:p>
            </p:txBody>
          </p:sp>
          <p:pic>
            <p:nvPicPr>
              <p:cNvPr id="247" name="Picture 246">
                <a:extLst>
                  <a:ext uri="{FF2B5EF4-FFF2-40B4-BE49-F238E27FC236}">
                    <a16:creationId xmlns:a16="http://schemas.microsoft.com/office/drawing/2014/main" id="{D4027D23-F8DA-4C44-9E9D-E1AC891C3E44}"/>
                  </a:ext>
                </a:extLst>
              </p:cNvPr>
              <p:cNvPicPr>
                <a:picLocks noChangeAspect="1"/>
              </p:cNvPicPr>
              <p:nvPr/>
            </p:nvPicPr>
            <p:blipFill>
              <a:blip r:embed="rId8"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07858" y="2712702"/>
                <a:ext cx="447332" cy="482998"/>
              </a:xfrm>
              <a:prstGeom prst="rect">
                <a:avLst/>
              </a:prstGeom>
            </p:spPr>
          </p:pic>
        </p:grpSp>
        <p:grpSp>
          <p:nvGrpSpPr>
            <p:cNvPr id="218" name="Group 217">
              <a:extLst>
                <a:ext uri="{FF2B5EF4-FFF2-40B4-BE49-F238E27FC236}">
                  <a16:creationId xmlns:a16="http://schemas.microsoft.com/office/drawing/2014/main" id="{5285F7A8-1E0C-B54C-8D6E-28247B293917}"/>
                </a:ext>
              </a:extLst>
            </p:cNvPr>
            <p:cNvGrpSpPr/>
            <p:nvPr/>
          </p:nvGrpSpPr>
          <p:grpSpPr>
            <a:xfrm>
              <a:off x="6683665" y="2618167"/>
              <a:ext cx="2421457" cy="1069860"/>
              <a:chOff x="6767086" y="2522049"/>
              <a:chExt cx="2421457" cy="1069860"/>
            </a:xfrm>
          </p:grpSpPr>
          <p:sp>
            <p:nvSpPr>
              <p:cNvPr id="244" name="TextBox 243">
                <a:extLst>
                  <a:ext uri="{FF2B5EF4-FFF2-40B4-BE49-F238E27FC236}">
                    <a16:creationId xmlns:a16="http://schemas.microsoft.com/office/drawing/2014/main" id="{CCF29098-3A5E-2949-A3E6-7841CC1C9319}"/>
                  </a:ext>
                </a:extLst>
              </p:cNvPr>
              <p:cNvSpPr txBox="1"/>
              <p:nvPr/>
            </p:nvSpPr>
            <p:spPr>
              <a:xfrm>
                <a:off x="6767086" y="2522049"/>
                <a:ext cx="2421457" cy="776614"/>
              </a:xfrm>
              <a:prstGeom prst="rect">
                <a:avLst/>
              </a:prstGeom>
              <a:noFill/>
              <a:ln>
                <a:noFill/>
              </a:ln>
            </p:spPr>
            <p:txBody>
              <a:bodyPr wrap="square" rtlCol="0">
                <a:spAutoFit/>
              </a:bodyPr>
              <a:lstStyle>
                <a:defPPr>
                  <a:defRPr lang="en-US"/>
                </a:defPPr>
                <a:lvl1pPr algn="r">
                  <a:defRPr sz="1400" b="1"/>
                </a:lvl1pPr>
              </a:lstStyle>
              <a:p>
                <a:pPr algn="ctr"/>
                <a:r>
                  <a:rPr lang="en-US" sz="1100">
                    <a:solidFill>
                      <a:schemeClr val="tx1">
                        <a:lumMod val="85000"/>
                        <a:lumOff val="15000"/>
                      </a:schemeClr>
                    </a:solidFill>
                  </a:rPr>
                  <a:t>China</a:t>
                </a:r>
              </a:p>
            </p:txBody>
          </p:sp>
          <p:pic>
            <p:nvPicPr>
              <p:cNvPr id="245" name="Picture 244">
                <a:extLst>
                  <a:ext uri="{FF2B5EF4-FFF2-40B4-BE49-F238E27FC236}">
                    <a16:creationId xmlns:a16="http://schemas.microsoft.com/office/drawing/2014/main" id="{38BE05CF-753E-824B-90D3-6E41BD14B52E}"/>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343184" y="3130156"/>
                <a:ext cx="427656" cy="461753"/>
              </a:xfrm>
              <a:prstGeom prst="rect">
                <a:avLst/>
              </a:prstGeom>
            </p:spPr>
          </p:pic>
        </p:grpSp>
        <p:grpSp>
          <p:nvGrpSpPr>
            <p:cNvPr id="219" name="Group 218">
              <a:extLst>
                <a:ext uri="{FF2B5EF4-FFF2-40B4-BE49-F238E27FC236}">
                  <a16:creationId xmlns:a16="http://schemas.microsoft.com/office/drawing/2014/main" id="{C7C40D7A-0032-5A47-95BF-4CD314293E59}"/>
                </a:ext>
              </a:extLst>
            </p:cNvPr>
            <p:cNvGrpSpPr/>
            <p:nvPr/>
          </p:nvGrpSpPr>
          <p:grpSpPr>
            <a:xfrm>
              <a:off x="5135924" y="3493750"/>
              <a:ext cx="2992588" cy="944960"/>
              <a:chOff x="4899181" y="3887915"/>
              <a:chExt cx="2992588" cy="944960"/>
            </a:xfrm>
          </p:grpSpPr>
          <p:sp>
            <p:nvSpPr>
              <p:cNvPr id="242" name="TextBox 241">
                <a:extLst>
                  <a:ext uri="{FF2B5EF4-FFF2-40B4-BE49-F238E27FC236}">
                    <a16:creationId xmlns:a16="http://schemas.microsoft.com/office/drawing/2014/main" id="{F3BAA288-F391-9745-927E-904715F9E47A}"/>
                  </a:ext>
                </a:extLst>
              </p:cNvPr>
              <p:cNvSpPr txBox="1"/>
              <p:nvPr/>
            </p:nvSpPr>
            <p:spPr>
              <a:xfrm>
                <a:off x="4899181" y="4010577"/>
                <a:ext cx="2963824" cy="822298"/>
              </a:xfrm>
              <a:prstGeom prst="rect">
                <a:avLst/>
              </a:prstGeom>
              <a:noFill/>
              <a:ln>
                <a:noFill/>
              </a:ln>
            </p:spPr>
            <p:txBody>
              <a:bodyPr wrap="square" rtlCol="0">
                <a:spAutoFit/>
              </a:bodyPr>
              <a:lstStyle/>
              <a:p>
                <a:pPr algn="r"/>
                <a:r>
                  <a:rPr lang="en-US" sz="1200" b="1">
                    <a:solidFill>
                      <a:schemeClr val="tx1">
                        <a:lumMod val="85000"/>
                        <a:lumOff val="15000"/>
                      </a:schemeClr>
                    </a:solidFill>
                  </a:rPr>
                  <a:t>India</a:t>
                </a:r>
              </a:p>
            </p:txBody>
          </p:sp>
          <p:pic>
            <p:nvPicPr>
              <p:cNvPr id="243" name="Picture 242">
                <a:extLst>
                  <a:ext uri="{FF2B5EF4-FFF2-40B4-BE49-F238E27FC236}">
                    <a16:creationId xmlns:a16="http://schemas.microsoft.com/office/drawing/2014/main" id="{6E9484FC-C9BA-9E47-B4DF-E4B841CB7461}"/>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444437" y="3887915"/>
                <a:ext cx="447332" cy="482998"/>
              </a:xfrm>
              <a:prstGeom prst="rect">
                <a:avLst/>
              </a:prstGeom>
            </p:spPr>
          </p:pic>
        </p:grpSp>
        <p:grpSp>
          <p:nvGrpSpPr>
            <p:cNvPr id="220" name="Group 219">
              <a:extLst>
                <a:ext uri="{FF2B5EF4-FFF2-40B4-BE49-F238E27FC236}">
                  <a16:creationId xmlns:a16="http://schemas.microsoft.com/office/drawing/2014/main" id="{DAEECBEB-6567-1C4F-97E6-F5C8DC3538F7}"/>
                </a:ext>
              </a:extLst>
            </p:cNvPr>
            <p:cNvGrpSpPr/>
            <p:nvPr/>
          </p:nvGrpSpPr>
          <p:grpSpPr>
            <a:xfrm>
              <a:off x="6122325" y="2111674"/>
              <a:ext cx="2352665" cy="1221271"/>
              <a:chOff x="5927731" y="2739742"/>
              <a:chExt cx="2352665" cy="1221271"/>
            </a:xfrm>
          </p:grpSpPr>
          <p:sp>
            <p:nvSpPr>
              <p:cNvPr id="240" name="TextBox 239">
                <a:extLst>
                  <a:ext uri="{FF2B5EF4-FFF2-40B4-BE49-F238E27FC236}">
                    <a16:creationId xmlns:a16="http://schemas.microsoft.com/office/drawing/2014/main" id="{C11F8731-AC33-BC4E-A364-8926B3E64238}"/>
                  </a:ext>
                </a:extLst>
              </p:cNvPr>
              <p:cNvSpPr txBox="1"/>
              <p:nvPr/>
            </p:nvSpPr>
            <p:spPr>
              <a:xfrm>
                <a:off x="5927731" y="2739742"/>
                <a:ext cx="2352665" cy="734096"/>
              </a:xfrm>
              <a:prstGeom prst="rect">
                <a:avLst/>
              </a:prstGeom>
              <a:noFill/>
              <a:ln>
                <a:noFill/>
              </a:ln>
            </p:spPr>
            <p:txBody>
              <a:bodyPr wrap="square" rtlCol="0">
                <a:spAutoFit/>
              </a:bodyPr>
              <a:lstStyle/>
              <a:p>
                <a:r>
                  <a:rPr lang="en-US" sz="1050">
                    <a:solidFill>
                      <a:schemeClr val="tx1">
                        <a:lumMod val="85000"/>
                        <a:lumOff val="15000"/>
                      </a:schemeClr>
                    </a:solidFill>
                  </a:rPr>
                  <a:t>Armenia</a:t>
                </a:r>
              </a:p>
            </p:txBody>
          </p:sp>
          <p:pic>
            <p:nvPicPr>
              <p:cNvPr id="241" name="Picture 240">
                <a:extLst>
                  <a:ext uri="{FF2B5EF4-FFF2-40B4-BE49-F238E27FC236}">
                    <a16:creationId xmlns:a16="http://schemas.microsoft.com/office/drawing/2014/main" id="{DA80BB99-C399-4244-9F62-C3A6E28E7B67}"/>
                  </a:ext>
                </a:extLst>
              </p:cNvPr>
              <p:cNvPicPr>
                <a:picLocks noChangeAspect="1"/>
              </p:cNvPicPr>
              <p:nvPr/>
            </p:nvPicPr>
            <p:blipFill>
              <a:blip r:embed="rId8"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36029" y="3478015"/>
                <a:ext cx="447332" cy="482998"/>
              </a:xfrm>
              <a:prstGeom prst="rect">
                <a:avLst/>
              </a:prstGeom>
            </p:spPr>
          </p:pic>
        </p:grpSp>
        <p:grpSp>
          <p:nvGrpSpPr>
            <p:cNvPr id="221" name="Group 220">
              <a:extLst>
                <a:ext uri="{FF2B5EF4-FFF2-40B4-BE49-F238E27FC236}">
                  <a16:creationId xmlns:a16="http://schemas.microsoft.com/office/drawing/2014/main" id="{2FEAA59A-146A-AD4B-9DCA-F6041B374552}"/>
                </a:ext>
              </a:extLst>
            </p:cNvPr>
            <p:cNvGrpSpPr/>
            <p:nvPr/>
          </p:nvGrpSpPr>
          <p:grpSpPr>
            <a:xfrm>
              <a:off x="4677063" y="3161790"/>
              <a:ext cx="2148805" cy="924957"/>
              <a:chOff x="4571104" y="3610667"/>
              <a:chExt cx="2148805" cy="924957"/>
            </a:xfrm>
          </p:grpSpPr>
          <p:sp>
            <p:nvSpPr>
              <p:cNvPr id="238" name="TextBox 237">
                <a:extLst>
                  <a:ext uri="{FF2B5EF4-FFF2-40B4-BE49-F238E27FC236}">
                    <a16:creationId xmlns:a16="http://schemas.microsoft.com/office/drawing/2014/main" id="{7F0577F7-4A2C-534E-A1FC-CFF54816878F}"/>
                  </a:ext>
                </a:extLst>
              </p:cNvPr>
              <p:cNvSpPr txBox="1"/>
              <p:nvPr/>
            </p:nvSpPr>
            <p:spPr>
              <a:xfrm>
                <a:off x="4571104" y="3671636"/>
                <a:ext cx="1971084" cy="863988"/>
              </a:xfrm>
              <a:prstGeom prst="rect">
                <a:avLst/>
              </a:prstGeom>
              <a:noFill/>
              <a:ln>
                <a:noFill/>
              </a:ln>
            </p:spPr>
            <p:txBody>
              <a:bodyPr wrap="square" rtlCol="0">
                <a:spAutoFit/>
              </a:bodyPr>
              <a:lstStyle/>
              <a:p>
                <a:pPr algn="r"/>
                <a:r>
                  <a:rPr lang="en-US" sz="1050">
                    <a:solidFill>
                      <a:schemeClr val="tx1">
                        <a:lumMod val="85000"/>
                        <a:lumOff val="15000"/>
                      </a:schemeClr>
                    </a:solidFill>
                  </a:rPr>
                  <a:t>Israel</a:t>
                </a:r>
              </a:p>
            </p:txBody>
          </p:sp>
          <p:pic>
            <p:nvPicPr>
              <p:cNvPr id="239" name="Picture 238">
                <a:extLst>
                  <a:ext uri="{FF2B5EF4-FFF2-40B4-BE49-F238E27FC236}">
                    <a16:creationId xmlns:a16="http://schemas.microsoft.com/office/drawing/2014/main" id="{934A5FF0-0CB1-3E4F-A565-4A740DBC86A5}"/>
                  </a:ext>
                </a:extLst>
              </p:cNvPr>
              <p:cNvPicPr>
                <a:picLocks noChangeAspect="1"/>
              </p:cNvPicPr>
              <p:nvPr/>
            </p:nvPicPr>
            <p:blipFill>
              <a:blip r:embed="rId8"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72577" y="3610667"/>
                <a:ext cx="447332" cy="482998"/>
              </a:xfrm>
              <a:prstGeom prst="rect">
                <a:avLst/>
              </a:prstGeom>
            </p:spPr>
          </p:pic>
        </p:grpSp>
        <p:grpSp>
          <p:nvGrpSpPr>
            <p:cNvPr id="222" name="Group 221">
              <a:extLst>
                <a:ext uri="{FF2B5EF4-FFF2-40B4-BE49-F238E27FC236}">
                  <a16:creationId xmlns:a16="http://schemas.microsoft.com/office/drawing/2014/main" id="{262F22DD-9F67-3642-A761-12E23C28AD0F}"/>
                </a:ext>
              </a:extLst>
            </p:cNvPr>
            <p:cNvGrpSpPr/>
            <p:nvPr/>
          </p:nvGrpSpPr>
          <p:grpSpPr>
            <a:xfrm>
              <a:off x="3479425" y="2382791"/>
              <a:ext cx="2928250" cy="822297"/>
              <a:chOff x="3688732" y="2478208"/>
              <a:chExt cx="2928250" cy="822297"/>
            </a:xfrm>
          </p:grpSpPr>
          <p:sp>
            <p:nvSpPr>
              <p:cNvPr id="234" name="Oval 233">
                <a:extLst>
                  <a:ext uri="{FF2B5EF4-FFF2-40B4-BE49-F238E27FC236}">
                    <a16:creationId xmlns:a16="http://schemas.microsoft.com/office/drawing/2014/main" id="{67D65B5E-CF94-D341-A50D-E5541C961E01}"/>
                  </a:ext>
                </a:extLst>
              </p:cNvPr>
              <p:cNvSpPr/>
              <p:nvPr/>
            </p:nvSpPr>
            <p:spPr>
              <a:xfrm>
                <a:off x="6270513" y="3060513"/>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grpSp>
            <p:nvGrpSpPr>
              <p:cNvPr id="235" name="Group 234">
                <a:extLst>
                  <a:ext uri="{FF2B5EF4-FFF2-40B4-BE49-F238E27FC236}">
                    <a16:creationId xmlns:a16="http://schemas.microsoft.com/office/drawing/2014/main" id="{09182721-98DD-6C41-933E-F41F9CE0F327}"/>
                  </a:ext>
                </a:extLst>
              </p:cNvPr>
              <p:cNvGrpSpPr/>
              <p:nvPr/>
            </p:nvGrpSpPr>
            <p:grpSpPr>
              <a:xfrm>
                <a:off x="3688732" y="2478208"/>
                <a:ext cx="2928250" cy="822297"/>
                <a:chOff x="3469550" y="2943475"/>
                <a:chExt cx="2928250" cy="822297"/>
              </a:xfrm>
            </p:grpSpPr>
            <p:sp>
              <p:nvSpPr>
                <p:cNvPr id="236" name="TextBox 235">
                  <a:extLst>
                    <a:ext uri="{FF2B5EF4-FFF2-40B4-BE49-F238E27FC236}">
                      <a16:creationId xmlns:a16="http://schemas.microsoft.com/office/drawing/2014/main" id="{DFEF0567-CE2E-1148-839D-64F6C65985EF}"/>
                    </a:ext>
                  </a:extLst>
                </p:cNvPr>
                <p:cNvSpPr txBox="1"/>
                <p:nvPr/>
              </p:nvSpPr>
              <p:spPr>
                <a:xfrm>
                  <a:off x="3469550" y="2943475"/>
                  <a:ext cx="2678794" cy="822297"/>
                </a:xfrm>
                <a:prstGeom prst="rect">
                  <a:avLst/>
                </a:prstGeom>
                <a:noFill/>
                <a:ln>
                  <a:noFill/>
                </a:ln>
              </p:spPr>
              <p:txBody>
                <a:bodyPr wrap="square" rtlCol="0">
                  <a:spAutoFit/>
                </a:bodyPr>
                <a:lstStyle>
                  <a:defPPr>
                    <a:defRPr lang="en-US"/>
                  </a:defPPr>
                  <a:lvl1pPr algn="r">
                    <a:defRPr sz="1400" b="1"/>
                  </a:lvl1pPr>
                </a:lstStyle>
                <a:p>
                  <a:r>
                    <a:rPr lang="en-US" sz="1200">
                      <a:solidFill>
                        <a:schemeClr val="tx1">
                          <a:lumMod val="85000"/>
                          <a:lumOff val="15000"/>
                        </a:schemeClr>
                      </a:solidFill>
                    </a:rPr>
                    <a:t>Europe</a:t>
                  </a:r>
                </a:p>
              </p:txBody>
            </p:sp>
            <p:pic>
              <p:nvPicPr>
                <p:cNvPr id="237" name="Picture 236">
                  <a:extLst>
                    <a:ext uri="{FF2B5EF4-FFF2-40B4-BE49-F238E27FC236}">
                      <a16:creationId xmlns:a16="http://schemas.microsoft.com/office/drawing/2014/main" id="{8B394BB4-1530-1049-8984-3891D7D32955}"/>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29987" y="3121662"/>
                  <a:ext cx="467813" cy="505115"/>
                </a:xfrm>
                <a:prstGeom prst="rect">
                  <a:avLst/>
                </a:prstGeom>
              </p:spPr>
            </p:pic>
          </p:grpSp>
        </p:grpSp>
        <p:grpSp>
          <p:nvGrpSpPr>
            <p:cNvPr id="223" name="Group 222">
              <a:extLst>
                <a:ext uri="{FF2B5EF4-FFF2-40B4-BE49-F238E27FC236}">
                  <a16:creationId xmlns:a16="http://schemas.microsoft.com/office/drawing/2014/main" id="{2A3B2103-ECD2-D04F-A7E7-EA45F9AFE398}"/>
                </a:ext>
              </a:extLst>
            </p:cNvPr>
            <p:cNvGrpSpPr/>
            <p:nvPr/>
          </p:nvGrpSpPr>
          <p:grpSpPr>
            <a:xfrm>
              <a:off x="8308343" y="4158626"/>
              <a:ext cx="2784851" cy="1161425"/>
              <a:chOff x="7597976" y="4575766"/>
              <a:chExt cx="2784851" cy="1161425"/>
            </a:xfrm>
          </p:grpSpPr>
          <p:sp>
            <p:nvSpPr>
              <p:cNvPr id="232" name="TextBox 231">
                <a:extLst>
                  <a:ext uri="{FF2B5EF4-FFF2-40B4-BE49-F238E27FC236}">
                    <a16:creationId xmlns:a16="http://schemas.microsoft.com/office/drawing/2014/main" id="{DACE6D74-3516-7F4D-BE78-380C62B5D283}"/>
                  </a:ext>
                </a:extLst>
              </p:cNvPr>
              <p:cNvSpPr txBox="1"/>
              <p:nvPr/>
            </p:nvSpPr>
            <p:spPr>
              <a:xfrm>
                <a:off x="7597976" y="4640701"/>
                <a:ext cx="2784851" cy="1096490"/>
              </a:xfrm>
              <a:prstGeom prst="rect">
                <a:avLst/>
              </a:prstGeom>
              <a:noFill/>
              <a:ln>
                <a:noFill/>
              </a:ln>
            </p:spPr>
            <p:txBody>
              <a:bodyPr wrap="square" rtlCol="0">
                <a:spAutoFit/>
              </a:bodyPr>
              <a:lstStyle/>
              <a:p>
                <a:pPr algn="ctr"/>
                <a:r>
                  <a:rPr lang="en-US" sz="1050" b="1">
                    <a:solidFill>
                      <a:schemeClr val="tx1">
                        <a:lumMod val="85000"/>
                        <a:lumOff val="15000"/>
                      </a:schemeClr>
                    </a:solidFill>
                  </a:rPr>
                  <a:t>Southeast Asia</a:t>
                </a:r>
              </a:p>
            </p:txBody>
          </p:sp>
          <p:pic>
            <p:nvPicPr>
              <p:cNvPr id="233" name="Picture 232">
                <a:extLst>
                  <a:ext uri="{FF2B5EF4-FFF2-40B4-BE49-F238E27FC236}">
                    <a16:creationId xmlns:a16="http://schemas.microsoft.com/office/drawing/2014/main" id="{2802D6F5-79E0-E848-B909-3CF40385A4C8}"/>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27086" y="4575766"/>
                <a:ext cx="418757" cy="452145"/>
              </a:xfrm>
              <a:prstGeom prst="rect">
                <a:avLst/>
              </a:prstGeom>
            </p:spPr>
          </p:pic>
        </p:grpSp>
        <p:grpSp>
          <p:nvGrpSpPr>
            <p:cNvPr id="224" name="Group 223">
              <a:extLst>
                <a:ext uri="{FF2B5EF4-FFF2-40B4-BE49-F238E27FC236}">
                  <a16:creationId xmlns:a16="http://schemas.microsoft.com/office/drawing/2014/main" id="{9C082784-9F91-6040-91B9-B477A4381885}"/>
                </a:ext>
              </a:extLst>
            </p:cNvPr>
            <p:cNvGrpSpPr/>
            <p:nvPr/>
          </p:nvGrpSpPr>
          <p:grpSpPr>
            <a:xfrm>
              <a:off x="8498549" y="3409294"/>
              <a:ext cx="2256300" cy="1073292"/>
              <a:chOff x="8647312" y="3436581"/>
              <a:chExt cx="2256300" cy="1073292"/>
            </a:xfrm>
          </p:grpSpPr>
          <p:sp>
            <p:nvSpPr>
              <p:cNvPr id="230" name="TextBox 229">
                <a:extLst>
                  <a:ext uri="{FF2B5EF4-FFF2-40B4-BE49-F238E27FC236}">
                    <a16:creationId xmlns:a16="http://schemas.microsoft.com/office/drawing/2014/main" id="{D3D5690E-8FEA-B543-AB0F-41B6EAAE53B3}"/>
                  </a:ext>
                </a:extLst>
              </p:cNvPr>
              <p:cNvSpPr txBox="1"/>
              <p:nvPr/>
            </p:nvSpPr>
            <p:spPr>
              <a:xfrm>
                <a:off x="8647312" y="3775779"/>
                <a:ext cx="2256300" cy="734094"/>
              </a:xfrm>
              <a:prstGeom prst="rect">
                <a:avLst/>
              </a:prstGeom>
              <a:noFill/>
              <a:ln>
                <a:noFill/>
              </a:ln>
            </p:spPr>
            <p:txBody>
              <a:bodyPr wrap="square" rtlCol="0">
                <a:spAutoFit/>
              </a:bodyPr>
              <a:lstStyle/>
              <a:p>
                <a:r>
                  <a:rPr lang="en-US" sz="1050">
                    <a:solidFill>
                      <a:schemeClr val="tx1">
                        <a:lumMod val="85000"/>
                        <a:lumOff val="15000"/>
                      </a:schemeClr>
                    </a:solidFill>
                  </a:rPr>
                  <a:t>Taiwan</a:t>
                </a:r>
              </a:p>
            </p:txBody>
          </p:sp>
          <p:pic>
            <p:nvPicPr>
              <p:cNvPr id="231" name="Picture 230">
                <a:extLst>
                  <a:ext uri="{FF2B5EF4-FFF2-40B4-BE49-F238E27FC236}">
                    <a16:creationId xmlns:a16="http://schemas.microsoft.com/office/drawing/2014/main" id="{4F72FC5D-13E2-E447-980A-8A1F176E8178}"/>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955579" y="3436581"/>
                <a:ext cx="430612" cy="464945"/>
              </a:xfrm>
              <a:prstGeom prst="rect">
                <a:avLst/>
              </a:prstGeom>
            </p:spPr>
          </p:pic>
        </p:grpSp>
        <p:grpSp>
          <p:nvGrpSpPr>
            <p:cNvPr id="225" name="Group 224">
              <a:extLst>
                <a:ext uri="{FF2B5EF4-FFF2-40B4-BE49-F238E27FC236}">
                  <a16:creationId xmlns:a16="http://schemas.microsoft.com/office/drawing/2014/main" id="{A1CDFB62-8E8D-1E40-992B-C9EB867900ED}"/>
                </a:ext>
              </a:extLst>
            </p:cNvPr>
            <p:cNvGrpSpPr/>
            <p:nvPr/>
          </p:nvGrpSpPr>
          <p:grpSpPr>
            <a:xfrm>
              <a:off x="517152" y="2887858"/>
              <a:ext cx="1959142" cy="822299"/>
              <a:chOff x="1241671" y="2588660"/>
              <a:chExt cx="1959142" cy="822299"/>
            </a:xfrm>
          </p:grpSpPr>
          <p:sp>
            <p:nvSpPr>
              <p:cNvPr id="226" name="Oval 225">
                <a:extLst>
                  <a:ext uri="{FF2B5EF4-FFF2-40B4-BE49-F238E27FC236}">
                    <a16:creationId xmlns:a16="http://schemas.microsoft.com/office/drawing/2014/main" id="{92E2BBC6-37DE-2A41-A7C6-B6B4EF2BA089}"/>
                  </a:ext>
                </a:extLst>
              </p:cNvPr>
              <p:cNvSpPr/>
              <p:nvPr/>
            </p:nvSpPr>
            <p:spPr>
              <a:xfrm>
                <a:off x="2867975" y="3137770"/>
                <a:ext cx="263580" cy="82757"/>
              </a:xfrm>
              <a:prstGeom prst="ellipse">
                <a:avLst/>
              </a:prstGeom>
              <a:solidFill>
                <a:schemeClr val="tx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endParaRPr>
              </a:p>
            </p:txBody>
          </p:sp>
          <p:grpSp>
            <p:nvGrpSpPr>
              <p:cNvPr id="227" name="Group 226">
                <a:extLst>
                  <a:ext uri="{FF2B5EF4-FFF2-40B4-BE49-F238E27FC236}">
                    <a16:creationId xmlns:a16="http://schemas.microsoft.com/office/drawing/2014/main" id="{3AB96E02-096D-044E-8026-BE859462249B}"/>
                  </a:ext>
                </a:extLst>
              </p:cNvPr>
              <p:cNvGrpSpPr/>
              <p:nvPr/>
            </p:nvGrpSpPr>
            <p:grpSpPr>
              <a:xfrm>
                <a:off x="1241671" y="2588660"/>
                <a:ext cx="1959142" cy="822299"/>
                <a:chOff x="2177909" y="3248882"/>
                <a:chExt cx="1981030" cy="822299"/>
              </a:xfrm>
            </p:grpSpPr>
            <p:sp>
              <p:nvSpPr>
                <p:cNvPr id="228" name="TextBox 227">
                  <a:extLst>
                    <a:ext uri="{FF2B5EF4-FFF2-40B4-BE49-F238E27FC236}">
                      <a16:creationId xmlns:a16="http://schemas.microsoft.com/office/drawing/2014/main" id="{55F9F7EF-21F7-C14B-B8EC-CD81548C5835}"/>
                    </a:ext>
                  </a:extLst>
                </p:cNvPr>
                <p:cNvSpPr txBox="1"/>
                <p:nvPr/>
              </p:nvSpPr>
              <p:spPr>
                <a:xfrm flipH="1">
                  <a:off x="2177909" y="3248882"/>
                  <a:ext cx="1905150" cy="822299"/>
                </a:xfrm>
                <a:prstGeom prst="rect">
                  <a:avLst/>
                </a:prstGeom>
                <a:noFill/>
                <a:ln>
                  <a:noFill/>
                </a:ln>
              </p:spPr>
              <p:txBody>
                <a:bodyPr wrap="square" rtlCol="0">
                  <a:spAutoFit/>
                </a:bodyPr>
                <a:lstStyle/>
                <a:p>
                  <a:pPr algn="ctr"/>
                  <a:r>
                    <a:rPr lang="en-US" sz="1200" b="1">
                      <a:solidFill>
                        <a:schemeClr val="tx1">
                          <a:lumMod val="85000"/>
                          <a:lumOff val="15000"/>
                        </a:schemeClr>
                      </a:solidFill>
                    </a:rPr>
                    <a:t>USA</a:t>
                  </a:r>
                </a:p>
              </p:txBody>
            </p:sp>
            <p:pic>
              <p:nvPicPr>
                <p:cNvPr id="229" name="Picture 228">
                  <a:extLst>
                    <a:ext uri="{FF2B5EF4-FFF2-40B4-BE49-F238E27FC236}">
                      <a16:creationId xmlns:a16="http://schemas.microsoft.com/office/drawing/2014/main" id="{68A97334-E681-4F4B-BE86-E11A52439093}"/>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11607" y="3403087"/>
                  <a:ext cx="447332" cy="477662"/>
                </a:xfrm>
                <a:prstGeom prst="rect">
                  <a:avLst/>
                </a:prstGeom>
              </p:spPr>
            </p:pic>
          </p:grpSp>
        </p:grpSp>
      </p:grpSp>
      <p:sp>
        <p:nvSpPr>
          <p:cNvPr id="258" name="Rectangle 257">
            <a:extLst>
              <a:ext uri="{FF2B5EF4-FFF2-40B4-BE49-F238E27FC236}">
                <a16:creationId xmlns:a16="http://schemas.microsoft.com/office/drawing/2014/main" id="{A14EEC88-011E-904F-9C90-C7A63218E7FC}"/>
              </a:ext>
            </a:extLst>
          </p:cNvPr>
          <p:cNvSpPr/>
          <p:nvPr/>
        </p:nvSpPr>
        <p:spPr>
          <a:xfrm>
            <a:off x="8108201" y="3103214"/>
            <a:ext cx="3664272" cy="2579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spcBef>
                <a:spcPts val="1200"/>
              </a:spcBef>
            </a:pPr>
            <a:r>
              <a:rPr lang="en-US" b="1">
                <a:solidFill>
                  <a:schemeClr val="accent1"/>
                </a:solidFill>
                <a:ea typeface="Roboto" panose="02000000000000000000" pitchFamily="2" charset="0"/>
              </a:rPr>
              <a:t>#1 </a:t>
            </a:r>
            <a:r>
              <a:rPr lang="en-US">
                <a:solidFill>
                  <a:schemeClr val="tx1"/>
                </a:solidFill>
                <a:ea typeface="Roboto" panose="02000000000000000000" pitchFamily="2" charset="0"/>
              </a:rPr>
              <a:t>electronic design automation </a:t>
            </a:r>
            <a:br>
              <a:rPr lang="en-US">
                <a:solidFill>
                  <a:schemeClr val="tx1"/>
                </a:solidFill>
                <a:ea typeface="Roboto" panose="02000000000000000000" pitchFamily="2" charset="0"/>
              </a:rPr>
            </a:br>
            <a:r>
              <a:rPr lang="en-US">
                <a:solidFill>
                  <a:schemeClr val="tx1"/>
                </a:solidFill>
                <a:ea typeface="Roboto" panose="02000000000000000000" pitchFamily="2" charset="0"/>
              </a:rPr>
              <a:t>tools &amp; services</a:t>
            </a:r>
          </a:p>
          <a:p>
            <a:pPr>
              <a:spcBef>
                <a:spcPts val="1200"/>
              </a:spcBef>
            </a:pPr>
            <a:r>
              <a:rPr lang="en-US" b="1">
                <a:solidFill>
                  <a:schemeClr val="accent1"/>
                </a:solidFill>
                <a:ea typeface="Roboto" panose="02000000000000000000" pitchFamily="2" charset="0"/>
              </a:rPr>
              <a:t>Broadest IP portfolio </a:t>
            </a:r>
            <a:r>
              <a:rPr lang="en-US">
                <a:solidFill>
                  <a:schemeClr val="tx1"/>
                </a:solidFill>
                <a:ea typeface="Roboto" panose="02000000000000000000" pitchFamily="2" charset="0"/>
              </a:rPr>
              <a:t>and </a:t>
            </a:r>
            <a:br>
              <a:rPr lang="en-US">
                <a:solidFill>
                  <a:schemeClr val="tx1"/>
                </a:solidFill>
                <a:ea typeface="Roboto" panose="02000000000000000000" pitchFamily="2" charset="0"/>
              </a:rPr>
            </a:br>
            <a:r>
              <a:rPr lang="en-US" b="1">
                <a:solidFill>
                  <a:schemeClr val="accent1"/>
                </a:solidFill>
                <a:ea typeface="Roboto" panose="02000000000000000000" pitchFamily="2" charset="0"/>
              </a:rPr>
              <a:t>#1</a:t>
            </a:r>
            <a:r>
              <a:rPr lang="en-US">
                <a:solidFill>
                  <a:schemeClr val="accent1"/>
                </a:solidFill>
                <a:ea typeface="Roboto" panose="02000000000000000000" pitchFamily="2" charset="0"/>
              </a:rPr>
              <a:t> </a:t>
            </a:r>
            <a:r>
              <a:rPr lang="en-US">
                <a:solidFill>
                  <a:schemeClr val="tx1"/>
                </a:solidFill>
                <a:ea typeface="Roboto" panose="02000000000000000000" pitchFamily="2" charset="0"/>
              </a:rPr>
              <a:t>interface, foundation &amp;    physical IP</a:t>
            </a:r>
          </a:p>
          <a:p>
            <a:pPr>
              <a:spcBef>
                <a:spcPts val="1200"/>
              </a:spcBef>
            </a:pPr>
            <a:r>
              <a:rPr lang="en-US" b="1">
                <a:solidFill>
                  <a:schemeClr val="accent1"/>
                </a:solidFill>
                <a:ea typeface="Roboto" panose="02000000000000000000" pitchFamily="2" charset="0"/>
              </a:rPr>
              <a:t>‘Leader’ </a:t>
            </a:r>
            <a:r>
              <a:rPr lang="en-US">
                <a:solidFill>
                  <a:schemeClr val="tx1"/>
                </a:solidFill>
                <a:ea typeface="Roboto" panose="02000000000000000000" pitchFamily="2" charset="0"/>
              </a:rPr>
              <a:t>in Gartner’s Magic Quadrant for application </a:t>
            </a:r>
            <a:br>
              <a:rPr lang="en-US">
                <a:solidFill>
                  <a:schemeClr val="tx1"/>
                </a:solidFill>
                <a:ea typeface="Roboto" panose="02000000000000000000" pitchFamily="2" charset="0"/>
              </a:rPr>
            </a:br>
            <a:r>
              <a:rPr lang="en-US">
                <a:solidFill>
                  <a:schemeClr val="tx1"/>
                </a:solidFill>
                <a:ea typeface="Roboto" panose="02000000000000000000" pitchFamily="2" charset="0"/>
              </a:rPr>
              <a:t>security testing</a:t>
            </a:r>
            <a:endParaRPr lang="en-US">
              <a:solidFill>
                <a:schemeClr val="tx1"/>
              </a:solidFill>
            </a:endParaRPr>
          </a:p>
        </p:txBody>
      </p:sp>
      <p:sp>
        <p:nvSpPr>
          <p:cNvPr id="259" name="Rectangle 258">
            <a:extLst>
              <a:ext uri="{FF2B5EF4-FFF2-40B4-BE49-F238E27FC236}">
                <a16:creationId xmlns:a16="http://schemas.microsoft.com/office/drawing/2014/main" id="{AD16DFF1-FB82-B746-A776-C05C3221FF5A}"/>
              </a:ext>
            </a:extLst>
          </p:cNvPr>
          <p:cNvSpPr/>
          <p:nvPr/>
        </p:nvSpPr>
        <p:spPr>
          <a:xfrm>
            <a:off x="10023380" y="1567387"/>
            <a:ext cx="1712330" cy="7506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800" b="1" dirty="0">
                <a:solidFill>
                  <a:schemeClr val="accent1">
                    <a:lumMod val="75000"/>
                  </a:schemeClr>
                </a:solidFill>
              </a:rPr>
              <a:t>Offices:	</a:t>
            </a:r>
          </a:p>
          <a:p>
            <a:r>
              <a:rPr lang="en-US" b="1" dirty="0">
                <a:solidFill>
                  <a:schemeClr val="accent1">
                    <a:lumMod val="75000"/>
                  </a:schemeClr>
                </a:solidFill>
              </a:rPr>
              <a:t>125</a:t>
            </a:r>
            <a:endParaRPr lang="en-US" sz="1800" b="1" dirty="0">
              <a:solidFill>
                <a:schemeClr val="accent1">
                  <a:lumMod val="75000"/>
                </a:schemeClr>
              </a:solidFill>
            </a:endParaRPr>
          </a:p>
        </p:txBody>
      </p:sp>
      <p:grpSp>
        <p:nvGrpSpPr>
          <p:cNvPr id="260" name="Group 31">
            <a:extLst>
              <a:ext uri="{FF2B5EF4-FFF2-40B4-BE49-F238E27FC236}">
                <a16:creationId xmlns:a16="http://schemas.microsoft.com/office/drawing/2014/main" id="{B072D410-EDA0-5E4E-817B-A66D2C3823F6}"/>
              </a:ext>
            </a:extLst>
          </p:cNvPr>
          <p:cNvGrpSpPr>
            <a:grpSpLocks noChangeAspect="1"/>
          </p:cNvGrpSpPr>
          <p:nvPr/>
        </p:nvGrpSpPr>
        <p:grpSpPr bwMode="auto">
          <a:xfrm>
            <a:off x="3438644" y="1612549"/>
            <a:ext cx="567555" cy="616907"/>
            <a:chOff x="3633" y="1936"/>
            <a:chExt cx="414" cy="450"/>
          </a:xfrm>
          <a:solidFill>
            <a:schemeClr val="bg2"/>
          </a:solidFill>
        </p:grpSpPr>
        <p:sp>
          <p:nvSpPr>
            <p:cNvPr id="261" name="Rectangle 32">
              <a:extLst>
                <a:ext uri="{FF2B5EF4-FFF2-40B4-BE49-F238E27FC236}">
                  <a16:creationId xmlns:a16="http://schemas.microsoft.com/office/drawing/2014/main" id="{6D677A48-9E10-CC49-98D0-E2748B55394D}"/>
                </a:ext>
              </a:extLst>
            </p:cNvPr>
            <p:cNvSpPr>
              <a:spLocks noChangeArrowheads="1"/>
            </p:cNvSpPr>
            <p:nvPr/>
          </p:nvSpPr>
          <p:spPr bwMode="auto">
            <a:xfrm>
              <a:off x="3698" y="2277"/>
              <a:ext cx="9" cy="104"/>
            </a:xfrm>
            <a:prstGeom prst="rect">
              <a:avLst/>
            </a:prstGeom>
            <a:grpFill/>
            <a:ln w="3175">
              <a:solidFill>
                <a:schemeClr val="bg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Rectangle 33">
              <a:extLst>
                <a:ext uri="{FF2B5EF4-FFF2-40B4-BE49-F238E27FC236}">
                  <a16:creationId xmlns:a16="http://schemas.microsoft.com/office/drawing/2014/main" id="{B6FBF4A6-8227-BF4A-A814-3C1A800A41BE}"/>
                </a:ext>
              </a:extLst>
            </p:cNvPr>
            <p:cNvSpPr>
              <a:spLocks noChangeArrowheads="1"/>
            </p:cNvSpPr>
            <p:nvPr/>
          </p:nvSpPr>
          <p:spPr bwMode="auto">
            <a:xfrm>
              <a:off x="3842" y="2277"/>
              <a:ext cx="8" cy="104"/>
            </a:xfrm>
            <a:prstGeom prst="rect">
              <a:avLst/>
            </a:prstGeom>
            <a:grpFill/>
            <a:ln w="3175">
              <a:solidFill>
                <a:schemeClr val="bg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Rectangle 34">
              <a:extLst>
                <a:ext uri="{FF2B5EF4-FFF2-40B4-BE49-F238E27FC236}">
                  <a16:creationId xmlns:a16="http://schemas.microsoft.com/office/drawing/2014/main" id="{11D87380-AE62-6E48-B73A-DD000AE7C246}"/>
                </a:ext>
              </a:extLst>
            </p:cNvPr>
            <p:cNvSpPr>
              <a:spLocks noChangeArrowheads="1"/>
            </p:cNvSpPr>
            <p:nvPr/>
          </p:nvSpPr>
          <p:spPr bwMode="auto">
            <a:xfrm>
              <a:off x="3985" y="2277"/>
              <a:ext cx="9" cy="104"/>
            </a:xfrm>
            <a:prstGeom prst="rect">
              <a:avLst/>
            </a:prstGeom>
            <a:grpFill/>
            <a:ln w="3175">
              <a:solidFill>
                <a:schemeClr val="bg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35">
              <a:extLst>
                <a:ext uri="{FF2B5EF4-FFF2-40B4-BE49-F238E27FC236}">
                  <a16:creationId xmlns:a16="http://schemas.microsoft.com/office/drawing/2014/main" id="{C82B327A-07CF-C946-BB09-99D2BCABFB9A}"/>
                </a:ext>
              </a:extLst>
            </p:cNvPr>
            <p:cNvSpPr>
              <a:spLocks/>
            </p:cNvSpPr>
            <p:nvPr/>
          </p:nvSpPr>
          <p:spPr bwMode="auto">
            <a:xfrm>
              <a:off x="3663" y="2207"/>
              <a:ext cx="68" cy="179"/>
            </a:xfrm>
            <a:custGeom>
              <a:avLst/>
              <a:gdLst>
                <a:gd name="T0" fmla="*/ 28 w 39"/>
                <a:gd name="T1" fmla="*/ 102 h 102"/>
                <a:gd name="T2" fmla="*/ 11 w 39"/>
                <a:gd name="T3" fmla="*/ 102 h 102"/>
                <a:gd name="T4" fmla="*/ 0 w 39"/>
                <a:gd name="T5" fmla="*/ 91 h 102"/>
                <a:gd name="T6" fmla="*/ 0 w 39"/>
                <a:gd name="T7" fmla="*/ 0 h 102"/>
                <a:gd name="T8" fmla="*/ 5 w 39"/>
                <a:gd name="T9" fmla="*/ 0 h 102"/>
                <a:gd name="T10" fmla="*/ 5 w 39"/>
                <a:gd name="T11" fmla="*/ 91 h 102"/>
                <a:gd name="T12" fmla="*/ 11 w 39"/>
                <a:gd name="T13" fmla="*/ 97 h 102"/>
                <a:gd name="T14" fmla="*/ 28 w 39"/>
                <a:gd name="T15" fmla="*/ 97 h 102"/>
                <a:gd name="T16" fmla="*/ 34 w 39"/>
                <a:gd name="T17" fmla="*/ 91 h 102"/>
                <a:gd name="T18" fmla="*/ 34 w 39"/>
                <a:gd name="T19" fmla="*/ 0 h 102"/>
                <a:gd name="T20" fmla="*/ 39 w 39"/>
                <a:gd name="T21" fmla="*/ 0 h 102"/>
                <a:gd name="T22" fmla="*/ 39 w 39"/>
                <a:gd name="T23" fmla="*/ 91 h 102"/>
                <a:gd name="T24" fmla="*/ 28 w 39"/>
                <a:gd name="T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02">
                  <a:moveTo>
                    <a:pt x="28" y="102"/>
                  </a:moveTo>
                  <a:cubicBezTo>
                    <a:pt x="11" y="102"/>
                    <a:pt x="11" y="102"/>
                    <a:pt x="11" y="102"/>
                  </a:cubicBezTo>
                  <a:cubicBezTo>
                    <a:pt x="5" y="102"/>
                    <a:pt x="0" y="97"/>
                    <a:pt x="0" y="91"/>
                  </a:cubicBezTo>
                  <a:cubicBezTo>
                    <a:pt x="0" y="0"/>
                    <a:pt x="0" y="0"/>
                    <a:pt x="0" y="0"/>
                  </a:cubicBezTo>
                  <a:cubicBezTo>
                    <a:pt x="5" y="0"/>
                    <a:pt x="5" y="0"/>
                    <a:pt x="5" y="0"/>
                  </a:cubicBezTo>
                  <a:cubicBezTo>
                    <a:pt x="5" y="91"/>
                    <a:pt x="5" y="91"/>
                    <a:pt x="5" y="91"/>
                  </a:cubicBezTo>
                  <a:cubicBezTo>
                    <a:pt x="5" y="94"/>
                    <a:pt x="8" y="97"/>
                    <a:pt x="11" y="97"/>
                  </a:cubicBezTo>
                  <a:cubicBezTo>
                    <a:pt x="28" y="97"/>
                    <a:pt x="28" y="97"/>
                    <a:pt x="28" y="97"/>
                  </a:cubicBezTo>
                  <a:cubicBezTo>
                    <a:pt x="31" y="97"/>
                    <a:pt x="34" y="94"/>
                    <a:pt x="34" y="91"/>
                  </a:cubicBezTo>
                  <a:cubicBezTo>
                    <a:pt x="34" y="0"/>
                    <a:pt x="34" y="0"/>
                    <a:pt x="34" y="0"/>
                  </a:cubicBezTo>
                  <a:cubicBezTo>
                    <a:pt x="39" y="0"/>
                    <a:pt x="39" y="0"/>
                    <a:pt x="39" y="0"/>
                  </a:cubicBezTo>
                  <a:cubicBezTo>
                    <a:pt x="39" y="91"/>
                    <a:pt x="39" y="91"/>
                    <a:pt x="39" y="91"/>
                  </a:cubicBezTo>
                  <a:cubicBezTo>
                    <a:pt x="39" y="97"/>
                    <a:pt x="34" y="102"/>
                    <a:pt x="28" y="102"/>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36">
              <a:extLst>
                <a:ext uri="{FF2B5EF4-FFF2-40B4-BE49-F238E27FC236}">
                  <a16:creationId xmlns:a16="http://schemas.microsoft.com/office/drawing/2014/main" id="{6C1219D8-74D5-534A-BA50-AF3A6CC5501D}"/>
                </a:ext>
              </a:extLst>
            </p:cNvPr>
            <p:cNvSpPr>
              <a:spLocks/>
            </p:cNvSpPr>
            <p:nvPr/>
          </p:nvSpPr>
          <p:spPr bwMode="auto">
            <a:xfrm>
              <a:off x="3633" y="2106"/>
              <a:ext cx="128" cy="166"/>
            </a:xfrm>
            <a:custGeom>
              <a:avLst/>
              <a:gdLst>
                <a:gd name="T0" fmla="*/ 56 w 73"/>
                <a:gd name="T1" fmla="*/ 94 h 94"/>
                <a:gd name="T2" fmla="*/ 53 w 73"/>
                <a:gd name="T3" fmla="*/ 94 h 94"/>
                <a:gd name="T4" fmla="*/ 53 w 73"/>
                <a:gd name="T5" fmla="*/ 89 h 94"/>
                <a:gd name="T6" fmla="*/ 56 w 73"/>
                <a:gd name="T7" fmla="*/ 89 h 94"/>
                <a:gd name="T8" fmla="*/ 68 w 73"/>
                <a:gd name="T9" fmla="*/ 78 h 94"/>
                <a:gd name="T10" fmla="*/ 68 w 73"/>
                <a:gd name="T11" fmla="*/ 53 h 94"/>
                <a:gd name="T12" fmla="*/ 45 w 73"/>
                <a:gd name="T13" fmla="*/ 37 h 94"/>
                <a:gd name="T14" fmla="*/ 42 w 73"/>
                <a:gd name="T15" fmla="*/ 37 h 94"/>
                <a:gd name="T16" fmla="*/ 42 w 73"/>
                <a:gd name="T17" fmla="*/ 31 h 94"/>
                <a:gd name="T18" fmla="*/ 44 w 73"/>
                <a:gd name="T19" fmla="*/ 31 h 94"/>
                <a:gd name="T20" fmla="*/ 49 w 73"/>
                <a:gd name="T21" fmla="*/ 19 h 94"/>
                <a:gd name="T22" fmla="*/ 37 w 73"/>
                <a:gd name="T23" fmla="*/ 5 h 94"/>
                <a:gd name="T24" fmla="*/ 24 w 73"/>
                <a:gd name="T25" fmla="*/ 19 h 94"/>
                <a:gd name="T26" fmla="*/ 29 w 73"/>
                <a:gd name="T27" fmla="*/ 31 h 94"/>
                <a:gd name="T28" fmla="*/ 31 w 73"/>
                <a:gd name="T29" fmla="*/ 31 h 94"/>
                <a:gd name="T30" fmla="*/ 31 w 73"/>
                <a:gd name="T31" fmla="*/ 37 h 94"/>
                <a:gd name="T32" fmla="*/ 28 w 73"/>
                <a:gd name="T33" fmla="*/ 37 h 94"/>
                <a:gd name="T34" fmla="*/ 5 w 73"/>
                <a:gd name="T35" fmla="*/ 53 h 94"/>
                <a:gd name="T36" fmla="*/ 5 w 73"/>
                <a:gd name="T37" fmla="*/ 78 h 94"/>
                <a:gd name="T38" fmla="*/ 17 w 73"/>
                <a:gd name="T39" fmla="*/ 89 h 94"/>
                <a:gd name="T40" fmla="*/ 20 w 73"/>
                <a:gd name="T41" fmla="*/ 89 h 94"/>
                <a:gd name="T42" fmla="*/ 20 w 73"/>
                <a:gd name="T43" fmla="*/ 94 h 94"/>
                <a:gd name="T44" fmla="*/ 17 w 73"/>
                <a:gd name="T45" fmla="*/ 94 h 94"/>
                <a:gd name="T46" fmla="*/ 0 w 73"/>
                <a:gd name="T47" fmla="*/ 78 h 94"/>
                <a:gd name="T48" fmla="*/ 0 w 73"/>
                <a:gd name="T49" fmla="*/ 53 h 94"/>
                <a:gd name="T50" fmla="*/ 24 w 73"/>
                <a:gd name="T51" fmla="*/ 33 h 94"/>
                <a:gd name="T52" fmla="*/ 19 w 73"/>
                <a:gd name="T53" fmla="*/ 19 h 94"/>
                <a:gd name="T54" fmla="*/ 36 w 73"/>
                <a:gd name="T55" fmla="*/ 0 h 94"/>
                <a:gd name="T56" fmla="*/ 54 w 73"/>
                <a:gd name="T57" fmla="*/ 19 h 94"/>
                <a:gd name="T58" fmla="*/ 49 w 73"/>
                <a:gd name="T59" fmla="*/ 33 h 94"/>
                <a:gd name="T60" fmla="*/ 73 w 73"/>
                <a:gd name="T61" fmla="*/ 53 h 94"/>
                <a:gd name="T62" fmla="*/ 73 w 73"/>
                <a:gd name="T63" fmla="*/ 78 h 94"/>
                <a:gd name="T64" fmla="*/ 56 w 73"/>
                <a:gd name="T6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94">
                  <a:moveTo>
                    <a:pt x="56" y="94"/>
                  </a:moveTo>
                  <a:cubicBezTo>
                    <a:pt x="53" y="94"/>
                    <a:pt x="53" y="94"/>
                    <a:pt x="53" y="94"/>
                  </a:cubicBezTo>
                  <a:cubicBezTo>
                    <a:pt x="53" y="89"/>
                    <a:pt x="53" y="89"/>
                    <a:pt x="53" y="89"/>
                  </a:cubicBezTo>
                  <a:cubicBezTo>
                    <a:pt x="56" y="89"/>
                    <a:pt x="56" y="89"/>
                    <a:pt x="56" y="89"/>
                  </a:cubicBezTo>
                  <a:cubicBezTo>
                    <a:pt x="56" y="89"/>
                    <a:pt x="68" y="88"/>
                    <a:pt x="68" y="78"/>
                  </a:cubicBezTo>
                  <a:cubicBezTo>
                    <a:pt x="68" y="53"/>
                    <a:pt x="68" y="53"/>
                    <a:pt x="68" y="53"/>
                  </a:cubicBezTo>
                  <a:cubicBezTo>
                    <a:pt x="68" y="50"/>
                    <a:pt x="68" y="39"/>
                    <a:pt x="45" y="37"/>
                  </a:cubicBezTo>
                  <a:cubicBezTo>
                    <a:pt x="42" y="37"/>
                    <a:pt x="42" y="37"/>
                    <a:pt x="42" y="37"/>
                  </a:cubicBezTo>
                  <a:cubicBezTo>
                    <a:pt x="42" y="31"/>
                    <a:pt x="42" y="31"/>
                    <a:pt x="42" y="31"/>
                  </a:cubicBezTo>
                  <a:cubicBezTo>
                    <a:pt x="44" y="31"/>
                    <a:pt x="44" y="31"/>
                    <a:pt x="44" y="31"/>
                  </a:cubicBezTo>
                  <a:cubicBezTo>
                    <a:pt x="47" y="29"/>
                    <a:pt x="49" y="25"/>
                    <a:pt x="49" y="19"/>
                  </a:cubicBezTo>
                  <a:cubicBezTo>
                    <a:pt x="49" y="11"/>
                    <a:pt x="43" y="5"/>
                    <a:pt x="37" y="5"/>
                  </a:cubicBezTo>
                  <a:cubicBezTo>
                    <a:pt x="30" y="5"/>
                    <a:pt x="24" y="11"/>
                    <a:pt x="24" y="19"/>
                  </a:cubicBezTo>
                  <a:cubicBezTo>
                    <a:pt x="24" y="25"/>
                    <a:pt x="26" y="29"/>
                    <a:pt x="29" y="31"/>
                  </a:cubicBezTo>
                  <a:cubicBezTo>
                    <a:pt x="31" y="31"/>
                    <a:pt x="31" y="31"/>
                    <a:pt x="31" y="31"/>
                  </a:cubicBezTo>
                  <a:cubicBezTo>
                    <a:pt x="31" y="37"/>
                    <a:pt x="31" y="37"/>
                    <a:pt x="31" y="37"/>
                  </a:cubicBezTo>
                  <a:cubicBezTo>
                    <a:pt x="28" y="37"/>
                    <a:pt x="28" y="37"/>
                    <a:pt x="28" y="37"/>
                  </a:cubicBezTo>
                  <a:cubicBezTo>
                    <a:pt x="5" y="39"/>
                    <a:pt x="5" y="50"/>
                    <a:pt x="5" y="53"/>
                  </a:cubicBezTo>
                  <a:cubicBezTo>
                    <a:pt x="5" y="78"/>
                    <a:pt x="5" y="78"/>
                    <a:pt x="5" y="78"/>
                  </a:cubicBezTo>
                  <a:cubicBezTo>
                    <a:pt x="5" y="88"/>
                    <a:pt x="16" y="89"/>
                    <a:pt x="17" y="89"/>
                  </a:cubicBezTo>
                  <a:cubicBezTo>
                    <a:pt x="20" y="89"/>
                    <a:pt x="20" y="89"/>
                    <a:pt x="20" y="89"/>
                  </a:cubicBezTo>
                  <a:cubicBezTo>
                    <a:pt x="20" y="94"/>
                    <a:pt x="20" y="94"/>
                    <a:pt x="20" y="94"/>
                  </a:cubicBezTo>
                  <a:cubicBezTo>
                    <a:pt x="17" y="94"/>
                    <a:pt x="17" y="94"/>
                    <a:pt x="17" y="94"/>
                  </a:cubicBezTo>
                  <a:cubicBezTo>
                    <a:pt x="11" y="94"/>
                    <a:pt x="0" y="90"/>
                    <a:pt x="0" y="78"/>
                  </a:cubicBezTo>
                  <a:cubicBezTo>
                    <a:pt x="0" y="53"/>
                    <a:pt x="0" y="53"/>
                    <a:pt x="0" y="53"/>
                  </a:cubicBezTo>
                  <a:cubicBezTo>
                    <a:pt x="0" y="42"/>
                    <a:pt x="8" y="35"/>
                    <a:pt x="24" y="33"/>
                  </a:cubicBezTo>
                  <a:cubicBezTo>
                    <a:pt x="21" y="30"/>
                    <a:pt x="19" y="25"/>
                    <a:pt x="19" y="19"/>
                  </a:cubicBezTo>
                  <a:cubicBezTo>
                    <a:pt x="19" y="9"/>
                    <a:pt x="27" y="0"/>
                    <a:pt x="36" y="0"/>
                  </a:cubicBezTo>
                  <a:cubicBezTo>
                    <a:pt x="46" y="0"/>
                    <a:pt x="54" y="9"/>
                    <a:pt x="54" y="19"/>
                  </a:cubicBezTo>
                  <a:cubicBezTo>
                    <a:pt x="54" y="25"/>
                    <a:pt x="52" y="30"/>
                    <a:pt x="49" y="33"/>
                  </a:cubicBezTo>
                  <a:cubicBezTo>
                    <a:pt x="65" y="35"/>
                    <a:pt x="73" y="42"/>
                    <a:pt x="73" y="53"/>
                  </a:cubicBezTo>
                  <a:cubicBezTo>
                    <a:pt x="73" y="78"/>
                    <a:pt x="73" y="78"/>
                    <a:pt x="73" y="78"/>
                  </a:cubicBezTo>
                  <a:cubicBezTo>
                    <a:pt x="73" y="90"/>
                    <a:pt x="61" y="94"/>
                    <a:pt x="56" y="94"/>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37">
              <a:extLst>
                <a:ext uri="{FF2B5EF4-FFF2-40B4-BE49-F238E27FC236}">
                  <a16:creationId xmlns:a16="http://schemas.microsoft.com/office/drawing/2014/main" id="{220DCE75-595F-544E-90E2-429FA6C3BB74}"/>
                </a:ext>
              </a:extLst>
            </p:cNvPr>
            <p:cNvSpPr>
              <a:spLocks/>
            </p:cNvSpPr>
            <p:nvPr/>
          </p:nvSpPr>
          <p:spPr bwMode="auto">
            <a:xfrm>
              <a:off x="3807" y="2207"/>
              <a:ext cx="68" cy="179"/>
            </a:xfrm>
            <a:custGeom>
              <a:avLst/>
              <a:gdLst>
                <a:gd name="T0" fmla="*/ 28 w 39"/>
                <a:gd name="T1" fmla="*/ 102 h 102"/>
                <a:gd name="T2" fmla="*/ 11 w 39"/>
                <a:gd name="T3" fmla="*/ 102 h 102"/>
                <a:gd name="T4" fmla="*/ 0 w 39"/>
                <a:gd name="T5" fmla="*/ 91 h 102"/>
                <a:gd name="T6" fmla="*/ 0 w 39"/>
                <a:gd name="T7" fmla="*/ 0 h 102"/>
                <a:gd name="T8" fmla="*/ 5 w 39"/>
                <a:gd name="T9" fmla="*/ 0 h 102"/>
                <a:gd name="T10" fmla="*/ 5 w 39"/>
                <a:gd name="T11" fmla="*/ 91 h 102"/>
                <a:gd name="T12" fmla="*/ 11 w 39"/>
                <a:gd name="T13" fmla="*/ 97 h 102"/>
                <a:gd name="T14" fmla="*/ 28 w 39"/>
                <a:gd name="T15" fmla="*/ 97 h 102"/>
                <a:gd name="T16" fmla="*/ 34 w 39"/>
                <a:gd name="T17" fmla="*/ 91 h 102"/>
                <a:gd name="T18" fmla="*/ 34 w 39"/>
                <a:gd name="T19" fmla="*/ 0 h 102"/>
                <a:gd name="T20" fmla="*/ 39 w 39"/>
                <a:gd name="T21" fmla="*/ 0 h 102"/>
                <a:gd name="T22" fmla="*/ 39 w 39"/>
                <a:gd name="T23" fmla="*/ 91 h 102"/>
                <a:gd name="T24" fmla="*/ 28 w 39"/>
                <a:gd name="T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02">
                  <a:moveTo>
                    <a:pt x="28" y="102"/>
                  </a:moveTo>
                  <a:cubicBezTo>
                    <a:pt x="11" y="102"/>
                    <a:pt x="11" y="102"/>
                    <a:pt x="11" y="102"/>
                  </a:cubicBezTo>
                  <a:cubicBezTo>
                    <a:pt x="5" y="102"/>
                    <a:pt x="0" y="97"/>
                    <a:pt x="0" y="91"/>
                  </a:cubicBezTo>
                  <a:cubicBezTo>
                    <a:pt x="0" y="0"/>
                    <a:pt x="0" y="0"/>
                    <a:pt x="0" y="0"/>
                  </a:cubicBezTo>
                  <a:cubicBezTo>
                    <a:pt x="5" y="0"/>
                    <a:pt x="5" y="0"/>
                    <a:pt x="5" y="0"/>
                  </a:cubicBezTo>
                  <a:cubicBezTo>
                    <a:pt x="5" y="91"/>
                    <a:pt x="5" y="91"/>
                    <a:pt x="5" y="91"/>
                  </a:cubicBezTo>
                  <a:cubicBezTo>
                    <a:pt x="5" y="94"/>
                    <a:pt x="8" y="97"/>
                    <a:pt x="11" y="97"/>
                  </a:cubicBezTo>
                  <a:cubicBezTo>
                    <a:pt x="28" y="97"/>
                    <a:pt x="28" y="97"/>
                    <a:pt x="28" y="97"/>
                  </a:cubicBezTo>
                  <a:cubicBezTo>
                    <a:pt x="31" y="97"/>
                    <a:pt x="34" y="94"/>
                    <a:pt x="34" y="91"/>
                  </a:cubicBezTo>
                  <a:cubicBezTo>
                    <a:pt x="34" y="0"/>
                    <a:pt x="34" y="0"/>
                    <a:pt x="34" y="0"/>
                  </a:cubicBezTo>
                  <a:cubicBezTo>
                    <a:pt x="39" y="0"/>
                    <a:pt x="39" y="0"/>
                    <a:pt x="39" y="0"/>
                  </a:cubicBezTo>
                  <a:cubicBezTo>
                    <a:pt x="39" y="91"/>
                    <a:pt x="39" y="91"/>
                    <a:pt x="39" y="91"/>
                  </a:cubicBezTo>
                  <a:cubicBezTo>
                    <a:pt x="39" y="97"/>
                    <a:pt x="34" y="102"/>
                    <a:pt x="28" y="102"/>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38">
              <a:extLst>
                <a:ext uri="{FF2B5EF4-FFF2-40B4-BE49-F238E27FC236}">
                  <a16:creationId xmlns:a16="http://schemas.microsoft.com/office/drawing/2014/main" id="{6E5FCB48-2484-3A4E-9553-41A819AA187E}"/>
                </a:ext>
              </a:extLst>
            </p:cNvPr>
            <p:cNvSpPr>
              <a:spLocks/>
            </p:cNvSpPr>
            <p:nvPr/>
          </p:nvSpPr>
          <p:spPr bwMode="auto">
            <a:xfrm>
              <a:off x="3777" y="2106"/>
              <a:ext cx="126" cy="166"/>
            </a:xfrm>
            <a:custGeom>
              <a:avLst/>
              <a:gdLst>
                <a:gd name="T0" fmla="*/ 56 w 72"/>
                <a:gd name="T1" fmla="*/ 94 h 94"/>
                <a:gd name="T2" fmla="*/ 53 w 72"/>
                <a:gd name="T3" fmla="*/ 94 h 94"/>
                <a:gd name="T4" fmla="*/ 53 w 72"/>
                <a:gd name="T5" fmla="*/ 89 h 94"/>
                <a:gd name="T6" fmla="*/ 56 w 72"/>
                <a:gd name="T7" fmla="*/ 89 h 94"/>
                <a:gd name="T8" fmla="*/ 68 w 72"/>
                <a:gd name="T9" fmla="*/ 78 h 94"/>
                <a:gd name="T10" fmla="*/ 68 w 72"/>
                <a:gd name="T11" fmla="*/ 53 h 94"/>
                <a:gd name="T12" fmla="*/ 44 w 72"/>
                <a:gd name="T13" fmla="*/ 37 h 94"/>
                <a:gd name="T14" fmla="*/ 42 w 72"/>
                <a:gd name="T15" fmla="*/ 37 h 94"/>
                <a:gd name="T16" fmla="*/ 42 w 72"/>
                <a:gd name="T17" fmla="*/ 31 h 94"/>
                <a:gd name="T18" fmla="*/ 44 w 72"/>
                <a:gd name="T19" fmla="*/ 31 h 94"/>
                <a:gd name="T20" fmla="*/ 49 w 72"/>
                <a:gd name="T21" fmla="*/ 19 h 94"/>
                <a:gd name="T22" fmla="*/ 37 w 72"/>
                <a:gd name="T23" fmla="*/ 5 h 94"/>
                <a:gd name="T24" fmla="*/ 24 w 72"/>
                <a:gd name="T25" fmla="*/ 19 h 94"/>
                <a:gd name="T26" fmla="*/ 29 w 72"/>
                <a:gd name="T27" fmla="*/ 31 h 94"/>
                <a:gd name="T28" fmla="*/ 31 w 72"/>
                <a:gd name="T29" fmla="*/ 31 h 94"/>
                <a:gd name="T30" fmla="*/ 31 w 72"/>
                <a:gd name="T31" fmla="*/ 37 h 94"/>
                <a:gd name="T32" fmla="*/ 28 w 72"/>
                <a:gd name="T33" fmla="*/ 37 h 94"/>
                <a:gd name="T34" fmla="*/ 5 w 72"/>
                <a:gd name="T35" fmla="*/ 53 h 94"/>
                <a:gd name="T36" fmla="*/ 5 w 72"/>
                <a:gd name="T37" fmla="*/ 78 h 94"/>
                <a:gd name="T38" fmla="*/ 17 w 72"/>
                <a:gd name="T39" fmla="*/ 89 h 94"/>
                <a:gd name="T40" fmla="*/ 20 w 72"/>
                <a:gd name="T41" fmla="*/ 89 h 94"/>
                <a:gd name="T42" fmla="*/ 20 w 72"/>
                <a:gd name="T43" fmla="*/ 94 h 94"/>
                <a:gd name="T44" fmla="*/ 17 w 72"/>
                <a:gd name="T45" fmla="*/ 94 h 94"/>
                <a:gd name="T46" fmla="*/ 0 w 72"/>
                <a:gd name="T47" fmla="*/ 78 h 94"/>
                <a:gd name="T48" fmla="*/ 0 w 72"/>
                <a:gd name="T49" fmla="*/ 53 h 94"/>
                <a:gd name="T50" fmla="*/ 24 w 72"/>
                <a:gd name="T51" fmla="*/ 33 h 94"/>
                <a:gd name="T52" fmla="*/ 19 w 72"/>
                <a:gd name="T53" fmla="*/ 19 h 94"/>
                <a:gd name="T54" fmla="*/ 36 w 72"/>
                <a:gd name="T55" fmla="*/ 0 h 94"/>
                <a:gd name="T56" fmla="*/ 54 w 72"/>
                <a:gd name="T57" fmla="*/ 19 h 94"/>
                <a:gd name="T58" fmla="*/ 49 w 72"/>
                <a:gd name="T59" fmla="*/ 33 h 94"/>
                <a:gd name="T60" fmla="*/ 72 w 72"/>
                <a:gd name="T61" fmla="*/ 53 h 94"/>
                <a:gd name="T62" fmla="*/ 72 w 72"/>
                <a:gd name="T63" fmla="*/ 78 h 94"/>
                <a:gd name="T64" fmla="*/ 56 w 72"/>
                <a:gd name="T6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94">
                  <a:moveTo>
                    <a:pt x="56" y="94"/>
                  </a:moveTo>
                  <a:cubicBezTo>
                    <a:pt x="53" y="94"/>
                    <a:pt x="53" y="94"/>
                    <a:pt x="53" y="94"/>
                  </a:cubicBezTo>
                  <a:cubicBezTo>
                    <a:pt x="53" y="89"/>
                    <a:pt x="53" y="89"/>
                    <a:pt x="53" y="89"/>
                  </a:cubicBezTo>
                  <a:cubicBezTo>
                    <a:pt x="56" y="89"/>
                    <a:pt x="56" y="89"/>
                    <a:pt x="56" y="89"/>
                  </a:cubicBezTo>
                  <a:cubicBezTo>
                    <a:pt x="56" y="89"/>
                    <a:pt x="68" y="88"/>
                    <a:pt x="68" y="78"/>
                  </a:cubicBezTo>
                  <a:cubicBezTo>
                    <a:pt x="68" y="53"/>
                    <a:pt x="68" y="53"/>
                    <a:pt x="68" y="53"/>
                  </a:cubicBezTo>
                  <a:cubicBezTo>
                    <a:pt x="68" y="50"/>
                    <a:pt x="68" y="39"/>
                    <a:pt x="44" y="37"/>
                  </a:cubicBezTo>
                  <a:cubicBezTo>
                    <a:pt x="42" y="37"/>
                    <a:pt x="42" y="37"/>
                    <a:pt x="42" y="37"/>
                  </a:cubicBezTo>
                  <a:cubicBezTo>
                    <a:pt x="42" y="31"/>
                    <a:pt x="42" y="31"/>
                    <a:pt x="42" y="31"/>
                  </a:cubicBezTo>
                  <a:cubicBezTo>
                    <a:pt x="44" y="31"/>
                    <a:pt x="44" y="31"/>
                    <a:pt x="44" y="31"/>
                  </a:cubicBezTo>
                  <a:cubicBezTo>
                    <a:pt x="47" y="29"/>
                    <a:pt x="49" y="25"/>
                    <a:pt x="49" y="19"/>
                  </a:cubicBezTo>
                  <a:cubicBezTo>
                    <a:pt x="49" y="11"/>
                    <a:pt x="43" y="5"/>
                    <a:pt x="37" y="5"/>
                  </a:cubicBezTo>
                  <a:cubicBezTo>
                    <a:pt x="29" y="5"/>
                    <a:pt x="24" y="11"/>
                    <a:pt x="24" y="19"/>
                  </a:cubicBezTo>
                  <a:cubicBezTo>
                    <a:pt x="24" y="25"/>
                    <a:pt x="26" y="29"/>
                    <a:pt x="29" y="31"/>
                  </a:cubicBezTo>
                  <a:cubicBezTo>
                    <a:pt x="31" y="31"/>
                    <a:pt x="31" y="31"/>
                    <a:pt x="31" y="31"/>
                  </a:cubicBezTo>
                  <a:cubicBezTo>
                    <a:pt x="31" y="37"/>
                    <a:pt x="31" y="37"/>
                    <a:pt x="31" y="37"/>
                  </a:cubicBezTo>
                  <a:cubicBezTo>
                    <a:pt x="28" y="37"/>
                    <a:pt x="28" y="37"/>
                    <a:pt x="28" y="37"/>
                  </a:cubicBezTo>
                  <a:cubicBezTo>
                    <a:pt x="5" y="39"/>
                    <a:pt x="5" y="50"/>
                    <a:pt x="5" y="53"/>
                  </a:cubicBezTo>
                  <a:cubicBezTo>
                    <a:pt x="5" y="78"/>
                    <a:pt x="5" y="78"/>
                    <a:pt x="5" y="78"/>
                  </a:cubicBezTo>
                  <a:cubicBezTo>
                    <a:pt x="5" y="88"/>
                    <a:pt x="16" y="89"/>
                    <a:pt x="17" y="89"/>
                  </a:cubicBezTo>
                  <a:cubicBezTo>
                    <a:pt x="20" y="89"/>
                    <a:pt x="20" y="89"/>
                    <a:pt x="20" y="89"/>
                  </a:cubicBezTo>
                  <a:cubicBezTo>
                    <a:pt x="20" y="94"/>
                    <a:pt x="20" y="94"/>
                    <a:pt x="20" y="94"/>
                  </a:cubicBezTo>
                  <a:cubicBezTo>
                    <a:pt x="17" y="94"/>
                    <a:pt x="17" y="94"/>
                    <a:pt x="17" y="94"/>
                  </a:cubicBezTo>
                  <a:cubicBezTo>
                    <a:pt x="11" y="94"/>
                    <a:pt x="0" y="90"/>
                    <a:pt x="0" y="78"/>
                  </a:cubicBezTo>
                  <a:cubicBezTo>
                    <a:pt x="0" y="53"/>
                    <a:pt x="0" y="53"/>
                    <a:pt x="0" y="53"/>
                  </a:cubicBezTo>
                  <a:cubicBezTo>
                    <a:pt x="0" y="42"/>
                    <a:pt x="8" y="35"/>
                    <a:pt x="24" y="33"/>
                  </a:cubicBezTo>
                  <a:cubicBezTo>
                    <a:pt x="21" y="30"/>
                    <a:pt x="19" y="25"/>
                    <a:pt x="19" y="19"/>
                  </a:cubicBezTo>
                  <a:cubicBezTo>
                    <a:pt x="19" y="9"/>
                    <a:pt x="27" y="0"/>
                    <a:pt x="36" y="0"/>
                  </a:cubicBezTo>
                  <a:cubicBezTo>
                    <a:pt x="46" y="0"/>
                    <a:pt x="54" y="9"/>
                    <a:pt x="54" y="19"/>
                  </a:cubicBezTo>
                  <a:cubicBezTo>
                    <a:pt x="54" y="25"/>
                    <a:pt x="52" y="30"/>
                    <a:pt x="49" y="33"/>
                  </a:cubicBezTo>
                  <a:cubicBezTo>
                    <a:pt x="65" y="35"/>
                    <a:pt x="72" y="42"/>
                    <a:pt x="72" y="53"/>
                  </a:cubicBezTo>
                  <a:cubicBezTo>
                    <a:pt x="72" y="78"/>
                    <a:pt x="72" y="78"/>
                    <a:pt x="72" y="78"/>
                  </a:cubicBezTo>
                  <a:cubicBezTo>
                    <a:pt x="72" y="90"/>
                    <a:pt x="61" y="94"/>
                    <a:pt x="56" y="94"/>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39">
              <a:extLst>
                <a:ext uri="{FF2B5EF4-FFF2-40B4-BE49-F238E27FC236}">
                  <a16:creationId xmlns:a16="http://schemas.microsoft.com/office/drawing/2014/main" id="{ABB259A5-F02E-874F-A27B-75EB86658F8B}"/>
                </a:ext>
              </a:extLst>
            </p:cNvPr>
            <p:cNvSpPr>
              <a:spLocks/>
            </p:cNvSpPr>
            <p:nvPr/>
          </p:nvSpPr>
          <p:spPr bwMode="auto">
            <a:xfrm>
              <a:off x="3950" y="2207"/>
              <a:ext cx="69" cy="179"/>
            </a:xfrm>
            <a:custGeom>
              <a:avLst/>
              <a:gdLst>
                <a:gd name="T0" fmla="*/ 28 w 39"/>
                <a:gd name="T1" fmla="*/ 102 h 102"/>
                <a:gd name="T2" fmla="*/ 11 w 39"/>
                <a:gd name="T3" fmla="*/ 102 h 102"/>
                <a:gd name="T4" fmla="*/ 0 w 39"/>
                <a:gd name="T5" fmla="*/ 91 h 102"/>
                <a:gd name="T6" fmla="*/ 0 w 39"/>
                <a:gd name="T7" fmla="*/ 0 h 102"/>
                <a:gd name="T8" fmla="*/ 5 w 39"/>
                <a:gd name="T9" fmla="*/ 0 h 102"/>
                <a:gd name="T10" fmla="*/ 5 w 39"/>
                <a:gd name="T11" fmla="*/ 91 h 102"/>
                <a:gd name="T12" fmla="*/ 11 w 39"/>
                <a:gd name="T13" fmla="*/ 97 h 102"/>
                <a:gd name="T14" fmla="*/ 28 w 39"/>
                <a:gd name="T15" fmla="*/ 97 h 102"/>
                <a:gd name="T16" fmla="*/ 34 w 39"/>
                <a:gd name="T17" fmla="*/ 91 h 102"/>
                <a:gd name="T18" fmla="*/ 34 w 39"/>
                <a:gd name="T19" fmla="*/ 0 h 102"/>
                <a:gd name="T20" fmla="*/ 39 w 39"/>
                <a:gd name="T21" fmla="*/ 0 h 102"/>
                <a:gd name="T22" fmla="*/ 39 w 39"/>
                <a:gd name="T23" fmla="*/ 91 h 102"/>
                <a:gd name="T24" fmla="*/ 28 w 39"/>
                <a:gd name="T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02">
                  <a:moveTo>
                    <a:pt x="28" y="102"/>
                  </a:moveTo>
                  <a:cubicBezTo>
                    <a:pt x="11" y="102"/>
                    <a:pt x="11" y="102"/>
                    <a:pt x="11" y="102"/>
                  </a:cubicBezTo>
                  <a:cubicBezTo>
                    <a:pt x="5" y="102"/>
                    <a:pt x="0" y="97"/>
                    <a:pt x="0" y="91"/>
                  </a:cubicBezTo>
                  <a:cubicBezTo>
                    <a:pt x="0" y="0"/>
                    <a:pt x="0" y="0"/>
                    <a:pt x="0" y="0"/>
                  </a:cubicBezTo>
                  <a:cubicBezTo>
                    <a:pt x="5" y="0"/>
                    <a:pt x="5" y="0"/>
                    <a:pt x="5" y="0"/>
                  </a:cubicBezTo>
                  <a:cubicBezTo>
                    <a:pt x="5" y="91"/>
                    <a:pt x="5" y="91"/>
                    <a:pt x="5" y="91"/>
                  </a:cubicBezTo>
                  <a:cubicBezTo>
                    <a:pt x="5" y="94"/>
                    <a:pt x="8" y="97"/>
                    <a:pt x="11" y="97"/>
                  </a:cubicBezTo>
                  <a:cubicBezTo>
                    <a:pt x="28" y="97"/>
                    <a:pt x="28" y="97"/>
                    <a:pt x="28" y="97"/>
                  </a:cubicBezTo>
                  <a:cubicBezTo>
                    <a:pt x="31" y="97"/>
                    <a:pt x="34" y="94"/>
                    <a:pt x="34" y="91"/>
                  </a:cubicBezTo>
                  <a:cubicBezTo>
                    <a:pt x="34" y="0"/>
                    <a:pt x="34" y="0"/>
                    <a:pt x="34" y="0"/>
                  </a:cubicBezTo>
                  <a:cubicBezTo>
                    <a:pt x="39" y="0"/>
                    <a:pt x="39" y="0"/>
                    <a:pt x="39" y="0"/>
                  </a:cubicBezTo>
                  <a:cubicBezTo>
                    <a:pt x="39" y="91"/>
                    <a:pt x="39" y="91"/>
                    <a:pt x="39" y="91"/>
                  </a:cubicBezTo>
                  <a:cubicBezTo>
                    <a:pt x="39" y="97"/>
                    <a:pt x="34" y="102"/>
                    <a:pt x="28" y="102"/>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40">
              <a:extLst>
                <a:ext uri="{FF2B5EF4-FFF2-40B4-BE49-F238E27FC236}">
                  <a16:creationId xmlns:a16="http://schemas.microsoft.com/office/drawing/2014/main" id="{19051FAB-E0A9-C24E-BF0C-BDADE3F25370}"/>
                </a:ext>
              </a:extLst>
            </p:cNvPr>
            <p:cNvSpPr>
              <a:spLocks/>
            </p:cNvSpPr>
            <p:nvPr/>
          </p:nvSpPr>
          <p:spPr bwMode="auto">
            <a:xfrm>
              <a:off x="3921" y="2106"/>
              <a:ext cx="126" cy="166"/>
            </a:xfrm>
            <a:custGeom>
              <a:avLst/>
              <a:gdLst>
                <a:gd name="T0" fmla="*/ 56 w 72"/>
                <a:gd name="T1" fmla="*/ 94 h 94"/>
                <a:gd name="T2" fmla="*/ 53 w 72"/>
                <a:gd name="T3" fmla="*/ 94 h 94"/>
                <a:gd name="T4" fmla="*/ 53 w 72"/>
                <a:gd name="T5" fmla="*/ 89 h 94"/>
                <a:gd name="T6" fmla="*/ 56 w 72"/>
                <a:gd name="T7" fmla="*/ 89 h 94"/>
                <a:gd name="T8" fmla="*/ 68 w 72"/>
                <a:gd name="T9" fmla="*/ 78 h 94"/>
                <a:gd name="T10" fmla="*/ 68 w 72"/>
                <a:gd name="T11" fmla="*/ 53 h 94"/>
                <a:gd name="T12" fmla="*/ 44 w 72"/>
                <a:gd name="T13" fmla="*/ 37 h 94"/>
                <a:gd name="T14" fmla="*/ 42 w 72"/>
                <a:gd name="T15" fmla="*/ 37 h 94"/>
                <a:gd name="T16" fmla="*/ 42 w 72"/>
                <a:gd name="T17" fmla="*/ 31 h 94"/>
                <a:gd name="T18" fmla="*/ 43 w 72"/>
                <a:gd name="T19" fmla="*/ 31 h 94"/>
                <a:gd name="T20" fmla="*/ 49 w 72"/>
                <a:gd name="T21" fmla="*/ 19 h 94"/>
                <a:gd name="T22" fmla="*/ 37 w 72"/>
                <a:gd name="T23" fmla="*/ 5 h 94"/>
                <a:gd name="T24" fmla="*/ 24 w 72"/>
                <a:gd name="T25" fmla="*/ 19 h 94"/>
                <a:gd name="T26" fmla="*/ 29 w 72"/>
                <a:gd name="T27" fmla="*/ 31 h 94"/>
                <a:gd name="T28" fmla="*/ 30 w 72"/>
                <a:gd name="T29" fmla="*/ 31 h 94"/>
                <a:gd name="T30" fmla="*/ 30 w 72"/>
                <a:gd name="T31" fmla="*/ 37 h 94"/>
                <a:gd name="T32" fmla="*/ 28 w 72"/>
                <a:gd name="T33" fmla="*/ 37 h 94"/>
                <a:gd name="T34" fmla="*/ 5 w 72"/>
                <a:gd name="T35" fmla="*/ 53 h 94"/>
                <a:gd name="T36" fmla="*/ 5 w 72"/>
                <a:gd name="T37" fmla="*/ 78 h 94"/>
                <a:gd name="T38" fmla="*/ 16 w 72"/>
                <a:gd name="T39" fmla="*/ 89 h 94"/>
                <a:gd name="T40" fmla="*/ 19 w 72"/>
                <a:gd name="T41" fmla="*/ 89 h 94"/>
                <a:gd name="T42" fmla="*/ 19 w 72"/>
                <a:gd name="T43" fmla="*/ 94 h 94"/>
                <a:gd name="T44" fmla="*/ 16 w 72"/>
                <a:gd name="T45" fmla="*/ 94 h 94"/>
                <a:gd name="T46" fmla="*/ 0 w 72"/>
                <a:gd name="T47" fmla="*/ 78 h 94"/>
                <a:gd name="T48" fmla="*/ 0 w 72"/>
                <a:gd name="T49" fmla="*/ 53 h 94"/>
                <a:gd name="T50" fmla="*/ 24 w 72"/>
                <a:gd name="T51" fmla="*/ 33 h 94"/>
                <a:gd name="T52" fmla="*/ 19 w 72"/>
                <a:gd name="T53" fmla="*/ 19 h 94"/>
                <a:gd name="T54" fmla="*/ 36 w 72"/>
                <a:gd name="T55" fmla="*/ 0 h 94"/>
                <a:gd name="T56" fmla="*/ 53 w 72"/>
                <a:gd name="T57" fmla="*/ 19 h 94"/>
                <a:gd name="T58" fmla="*/ 49 w 72"/>
                <a:gd name="T59" fmla="*/ 33 h 94"/>
                <a:gd name="T60" fmla="*/ 72 w 72"/>
                <a:gd name="T61" fmla="*/ 53 h 94"/>
                <a:gd name="T62" fmla="*/ 72 w 72"/>
                <a:gd name="T63" fmla="*/ 78 h 94"/>
                <a:gd name="T64" fmla="*/ 56 w 72"/>
                <a:gd name="T6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94">
                  <a:moveTo>
                    <a:pt x="56" y="94"/>
                  </a:moveTo>
                  <a:cubicBezTo>
                    <a:pt x="53" y="94"/>
                    <a:pt x="53" y="94"/>
                    <a:pt x="53" y="94"/>
                  </a:cubicBezTo>
                  <a:cubicBezTo>
                    <a:pt x="53" y="89"/>
                    <a:pt x="53" y="89"/>
                    <a:pt x="53" y="89"/>
                  </a:cubicBezTo>
                  <a:cubicBezTo>
                    <a:pt x="56" y="89"/>
                    <a:pt x="56" y="89"/>
                    <a:pt x="56" y="89"/>
                  </a:cubicBezTo>
                  <a:cubicBezTo>
                    <a:pt x="56" y="89"/>
                    <a:pt x="68" y="88"/>
                    <a:pt x="68" y="78"/>
                  </a:cubicBezTo>
                  <a:cubicBezTo>
                    <a:pt x="68" y="53"/>
                    <a:pt x="68" y="53"/>
                    <a:pt x="68" y="53"/>
                  </a:cubicBezTo>
                  <a:cubicBezTo>
                    <a:pt x="68" y="50"/>
                    <a:pt x="68" y="39"/>
                    <a:pt x="44" y="37"/>
                  </a:cubicBezTo>
                  <a:cubicBezTo>
                    <a:pt x="42" y="37"/>
                    <a:pt x="42" y="37"/>
                    <a:pt x="42" y="37"/>
                  </a:cubicBezTo>
                  <a:cubicBezTo>
                    <a:pt x="42" y="31"/>
                    <a:pt x="42" y="31"/>
                    <a:pt x="42" y="31"/>
                  </a:cubicBezTo>
                  <a:cubicBezTo>
                    <a:pt x="43" y="31"/>
                    <a:pt x="43" y="31"/>
                    <a:pt x="43" y="31"/>
                  </a:cubicBezTo>
                  <a:cubicBezTo>
                    <a:pt x="47" y="29"/>
                    <a:pt x="49" y="25"/>
                    <a:pt x="49" y="19"/>
                  </a:cubicBezTo>
                  <a:cubicBezTo>
                    <a:pt x="49" y="11"/>
                    <a:pt x="43" y="5"/>
                    <a:pt x="37" y="5"/>
                  </a:cubicBezTo>
                  <a:cubicBezTo>
                    <a:pt x="29" y="5"/>
                    <a:pt x="24" y="11"/>
                    <a:pt x="24" y="19"/>
                  </a:cubicBezTo>
                  <a:cubicBezTo>
                    <a:pt x="24" y="25"/>
                    <a:pt x="26" y="29"/>
                    <a:pt x="29" y="31"/>
                  </a:cubicBezTo>
                  <a:cubicBezTo>
                    <a:pt x="30" y="31"/>
                    <a:pt x="30" y="31"/>
                    <a:pt x="30" y="31"/>
                  </a:cubicBezTo>
                  <a:cubicBezTo>
                    <a:pt x="30" y="37"/>
                    <a:pt x="30" y="37"/>
                    <a:pt x="30" y="37"/>
                  </a:cubicBezTo>
                  <a:cubicBezTo>
                    <a:pt x="28" y="37"/>
                    <a:pt x="28" y="37"/>
                    <a:pt x="28" y="37"/>
                  </a:cubicBezTo>
                  <a:cubicBezTo>
                    <a:pt x="5" y="39"/>
                    <a:pt x="5" y="50"/>
                    <a:pt x="5" y="53"/>
                  </a:cubicBezTo>
                  <a:cubicBezTo>
                    <a:pt x="5" y="78"/>
                    <a:pt x="5" y="78"/>
                    <a:pt x="5" y="78"/>
                  </a:cubicBezTo>
                  <a:cubicBezTo>
                    <a:pt x="5" y="88"/>
                    <a:pt x="16" y="89"/>
                    <a:pt x="16" y="89"/>
                  </a:cubicBezTo>
                  <a:cubicBezTo>
                    <a:pt x="19" y="89"/>
                    <a:pt x="19" y="89"/>
                    <a:pt x="19" y="89"/>
                  </a:cubicBezTo>
                  <a:cubicBezTo>
                    <a:pt x="19" y="94"/>
                    <a:pt x="19" y="94"/>
                    <a:pt x="19" y="94"/>
                  </a:cubicBezTo>
                  <a:cubicBezTo>
                    <a:pt x="16" y="94"/>
                    <a:pt x="16" y="94"/>
                    <a:pt x="16" y="94"/>
                  </a:cubicBezTo>
                  <a:cubicBezTo>
                    <a:pt x="11" y="94"/>
                    <a:pt x="0" y="90"/>
                    <a:pt x="0" y="78"/>
                  </a:cubicBezTo>
                  <a:cubicBezTo>
                    <a:pt x="0" y="53"/>
                    <a:pt x="0" y="53"/>
                    <a:pt x="0" y="53"/>
                  </a:cubicBezTo>
                  <a:cubicBezTo>
                    <a:pt x="0" y="42"/>
                    <a:pt x="8" y="35"/>
                    <a:pt x="24" y="33"/>
                  </a:cubicBezTo>
                  <a:cubicBezTo>
                    <a:pt x="21" y="30"/>
                    <a:pt x="19" y="25"/>
                    <a:pt x="19" y="19"/>
                  </a:cubicBezTo>
                  <a:cubicBezTo>
                    <a:pt x="19" y="9"/>
                    <a:pt x="27" y="0"/>
                    <a:pt x="36" y="0"/>
                  </a:cubicBezTo>
                  <a:cubicBezTo>
                    <a:pt x="46" y="0"/>
                    <a:pt x="53" y="9"/>
                    <a:pt x="53" y="19"/>
                  </a:cubicBezTo>
                  <a:cubicBezTo>
                    <a:pt x="53" y="25"/>
                    <a:pt x="52" y="30"/>
                    <a:pt x="49" y="33"/>
                  </a:cubicBezTo>
                  <a:cubicBezTo>
                    <a:pt x="64" y="35"/>
                    <a:pt x="72" y="42"/>
                    <a:pt x="72" y="53"/>
                  </a:cubicBezTo>
                  <a:cubicBezTo>
                    <a:pt x="72" y="78"/>
                    <a:pt x="72" y="78"/>
                    <a:pt x="72" y="78"/>
                  </a:cubicBezTo>
                  <a:cubicBezTo>
                    <a:pt x="72" y="90"/>
                    <a:pt x="61" y="94"/>
                    <a:pt x="56" y="94"/>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41">
              <a:extLst>
                <a:ext uri="{FF2B5EF4-FFF2-40B4-BE49-F238E27FC236}">
                  <a16:creationId xmlns:a16="http://schemas.microsoft.com/office/drawing/2014/main" id="{4413E20C-20BC-5B49-95D7-AC41628D0DF7}"/>
                </a:ext>
              </a:extLst>
            </p:cNvPr>
            <p:cNvSpPr>
              <a:spLocks/>
            </p:cNvSpPr>
            <p:nvPr/>
          </p:nvSpPr>
          <p:spPr bwMode="auto">
            <a:xfrm>
              <a:off x="3712" y="2017"/>
              <a:ext cx="117" cy="82"/>
            </a:xfrm>
            <a:custGeom>
              <a:avLst/>
              <a:gdLst>
                <a:gd name="T0" fmla="*/ 4 w 67"/>
                <a:gd name="T1" fmla="*/ 47 h 47"/>
                <a:gd name="T2" fmla="*/ 0 w 67"/>
                <a:gd name="T3" fmla="*/ 44 h 47"/>
                <a:gd name="T4" fmla="*/ 21 w 67"/>
                <a:gd name="T5" fmla="*/ 33 h 47"/>
                <a:gd name="T6" fmla="*/ 17 w 67"/>
                <a:gd name="T7" fmla="*/ 19 h 47"/>
                <a:gd name="T8" fmla="*/ 33 w 67"/>
                <a:gd name="T9" fmla="*/ 0 h 47"/>
                <a:gd name="T10" fmla="*/ 51 w 67"/>
                <a:gd name="T11" fmla="*/ 19 h 47"/>
                <a:gd name="T12" fmla="*/ 46 w 67"/>
                <a:gd name="T13" fmla="*/ 33 h 47"/>
                <a:gd name="T14" fmla="*/ 67 w 67"/>
                <a:gd name="T15" fmla="*/ 44 h 47"/>
                <a:gd name="T16" fmla="*/ 63 w 67"/>
                <a:gd name="T17" fmla="*/ 46 h 47"/>
                <a:gd name="T18" fmla="*/ 42 w 67"/>
                <a:gd name="T19" fmla="*/ 37 h 47"/>
                <a:gd name="T20" fmla="*/ 40 w 67"/>
                <a:gd name="T21" fmla="*/ 37 h 47"/>
                <a:gd name="T22" fmla="*/ 40 w 67"/>
                <a:gd name="T23" fmla="*/ 31 h 47"/>
                <a:gd name="T24" fmla="*/ 41 w 67"/>
                <a:gd name="T25" fmla="*/ 31 h 47"/>
                <a:gd name="T26" fmla="*/ 46 w 67"/>
                <a:gd name="T27" fmla="*/ 19 h 47"/>
                <a:gd name="T28" fmla="*/ 34 w 67"/>
                <a:gd name="T29" fmla="*/ 5 h 47"/>
                <a:gd name="T30" fmla="*/ 21 w 67"/>
                <a:gd name="T31" fmla="*/ 19 h 47"/>
                <a:gd name="T32" fmla="*/ 27 w 67"/>
                <a:gd name="T33" fmla="*/ 31 h 47"/>
                <a:gd name="T34" fmla="*/ 28 w 67"/>
                <a:gd name="T35" fmla="*/ 31 h 47"/>
                <a:gd name="T36" fmla="*/ 28 w 67"/>
                <a:gd name="T37" fmla="*/ 37 h 47"/>
                <a:gd name="T38" fmla="*/ 26 w 67"/>
                <a:gd name="T39" fmla="*/ 37 h 47"/>
                <a:gd name="T40" fmla="*/ 4 w 67"/>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47">
                  <a:moveTo>
                    <a:pt x="4" y="47"/>
                  </a:moveTo>
                  <a:cubicBezTo>
                    <a:pt x="0" y="44"/>
                    <a:pt x="0" y="44"/>
                    <a:pt x="0" y="44"/>
                  </a:cubicBezTo>
                  <a:cubicBezTo>
                    <a:pt x="3" y="38"/>
                    <a:pt x="10" y="34"/>
                    <a:pt x="21" y="33"/>
                  </a:cubicBezTo>
                  <a:cubicBezTo>
                    <a:pt x="18" y="29"/>
                    <a:pt x="17" y="25"/>
                    <a:pt x="17" y="19"/>
                  </a:cubicBezTo>
                  <a:cubicBezTo>
                    <a:pt x="17" y="9"/>
                    <a:pt x="24" y="0"/>
                    <a:pt x="33" y="0"/>
                  </a:cubicBezTo>
                  <a:cubicBezTo>
                    <a:pt x="43" y="0"/>
                    <a:pt x="51" y="9"/>
                    <a:pt x="51" y="19"/>
                  </a:cubicBezTo>
                  <a:cubicBezTo>
                    <a:pt x="51" y="25"/>
                    <a:pt x="49" y="29"/>
                    <a:pt x="46" y="33"/>
                  </a:cubicBezTo>
                  <a:cubicBezTo>
                    <a:pt x="57" y="34"/>
                    <a:pt x="64" y="38"/>
                    <a:pt x="67" y="44"/>
                  </a:cubicBezTo>
                  <a:cubicBezTo>
                    <a:pt x="63" y="46"/>
                    <a:pt x="63" y="46"/>
                    <a:pt x="63" y="46"/>
                  </a:cubicBezTo>
                  <a:cubicBezTo>
                    <a:pt x="60" y="41"/>
                    <a:pt x="53" y="38"/>
                    <a:pt x="42" y="37"/>
                  </a:cubicBezTo>
                  <a:cubicBezTo>
                    <a:pt x="40" y="37"/>
                    <a:pt x="40" y="37"/>
                    <a:pt x="40" y="37"/>
                  </a:cubicBezTo>
                  <a:cubicBezTo>
                    <a:pt x="40" y="31"/>
                    <a:pt x="40" y="31"/>
                    <a:pt x="40" y="31"/>
                  </a:cubicBezTo>
                  <a:cubicBezTo>
                    <a:pt x="41" y="31"/>
                    <a:pt x="41" y="31"/>
                    <a:pt x="41" y="31"/>
                  </a:cubicBezTo>
                  <a:cubicBezTo>
                    <a:pt x="44" y="29"/>
                    <a:pt x="46" y="25"/>
                    <a:pt x="46" y="19"/>
                  </a:cubicBezTo>
                  <a:cubicBezTo>
                    <a:pt x="46" y="11"/>
                    <a:pt x="41" y="5"/>
                    <a:pt x="34" y="5"/>
                  </a:cubicBezTo>
                  <a:cubicBezTo>
                    <a:pt x="27" y="5"/>
                    <a:pt x="21" y="11"/>
                    <a:pt x="21" y="19"/>
                  </a:cubicBezTo>
                  <a:cubicBezTo>
                    <a:pt x="21" y="25"/>
                    <a:pt x="23" y="29"/>
                    <a:pt x="27" y="31"/>
                  </a:cubicBezTo>
                  <a:cubicBezTo>
                    <a:pt x="28" y="31"/>
                    <a:pt x="28" y="31"/>
                    <a:pt x="28" y="31"/>
                  </a:cubicBezTo>
                  <a:cubicBezTo>
                    <a:pt x="28" y="37"/>
                    <a:pt x="28" y="37"/>
                    <a:pt x="28" y="37"/>
                  </a:cubicBezTo>
                  <a:cubicBezTo>
                    <a:pt x="26" y="37"/>
                    <a:pt x="26" y="37"/>
                    <a:pt x="26" y="37"/>
                  </a:cubicBezTo>
                  <a:cubicBezTo>
                    <a:pt x="14" y="38"/>
                    <a:pt x="7" y="41"/>
                    <a:pt x="4" y="47"/>
                  </a:cubicBez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42">
              <a:extLst>
                <a:ext uri="{FF2B5EF4-FFF2-40B4-BE49-F238E27FC236}">
                  <a16:creationId xmlns:a16="http://schemas.microsoft.com/office/drawing/2014/main" id="{FF88620E-DE6C-BD4C-AC41-56D08BEF5E00}"/>
                </a:ext>
              </a:extLst>
            </p:cNvPr>
            <p:cNvSpPr>
              <a:spLocks/>
            </p:cNvSpPr>
            <p:nvPr/>
          </p:nvSpPr>
          <p:spPr bwMode="auto">
            <a:xfrm>
              <a:off x="3852" y="2017"/>
              <a:ext cx="118" cy="81"/>
            </a:xfrm>
            <a:custGeom>
              <a:avLst/>
              <a:gdLst>
                <a:gd name="T0" fmla="*/ 63 w 67"/>
                <a:gd name="T1" fmla="*/ 46 h 46"/>
                <a:gd name="T2" fmla="*/ 42 w 67"/>
                <a:gd name="T3" fmla="*/ 37 h 46"/>
                <a:gd name="T4" fmla="*/ 39 w 67"/>
                <a:gd name="T5" fmla="*/ 37 h 46"/>
                <a:gd name="T6" fmla="*/ 39 w 67"/>
                <a:gd name="T7" fmla="*/ 31 h 46"/>
                <a:gd name="T8" fmla="*/ 41 w 67"/>
                <a:gd name="T9" fmla="*/ 31 h 46"/>
                <a:gd name="T10" fmla="*/ 46 w 67"/>
                <a:gd name="T11" fmla="*/ 19 h 46"/>
                <a:gd name="T12" fmla="*/ 34 w 67"/>
                <a:gd name="T13" fmla="*/ 5 h 46"/>
                <a:gd name="T14" fmla="*/ 21 w 67"/>
                <a:gd name="T15" fmla="*/ 19 h 46"/>
                <a:gd name="T16" fmla="*/ 26 w 67"/>
                <a:gd name="T17" fmla="*/ 31 h 46"/>
                <a:gd name="T18" fmla="*/ 28 w 67"/>
                <a:gd name="T19" fmla="*/ 31 h 46"/>
                <a:gd name="T20" fmla="*/ 28 w 67"/>
                <a:gd name="T21" fmla="*/ 37 h 46"/>
                <a:gd name="T22" fmla="*/ 25 w 67"/>
                <a:gd name="T23" fmla="*/ 37 h 46"/>
                <a:gd name="T24" fmla="*/ 4 w 67"/>
                <a:gd name="T25" fmla="*/ 46 h 46"/>
                <a:gd name="T26" fmla="*/ 0 w 67"/>
                <a:gd name="T27" fmla="*/ 43 h 46"/>
                <a:gd name="T28" fmla="*/ 21 w 67"/>
                <a:gd name="T29" fmla="*/ 33 h 46"/>
                <a:gd name="T30" fmla="*/ 16 w 67"/>
                <a:gd name="T31" fmla="*/ 19 h 46"/>
                <a:gd name="T32" fmla="*/ 33 w 67"/>
                <a:gd name="T33" fmla="*/ 0 h 46"/>
                <a:gd name="T34" fmla="*/ 51 w 67"/>
                <a:gd name="T35" fmla="*/ 19 h 46"/>
                <a:gd name="T36" fmla="*/ 46 w 67"/>
                <a:gd name="T37" fmla="*/ 33 h 46"/>
                <a:gd name="T38" fmla="*/ 67 w 67"/>
                <a:gd name="T39" fmla="*/ 43 h 46"/>
                <a:gd name="T40" fmla="*/ 63 w 67"/>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46">
                  <a:moveTo>
                    <a:pt x="63" y="46"/>
                  </a:moveTo>
                  <a:cubicBezTo>
                    <a:pt x="60" y="41"/>
                    <a:pt x="53" y="38"/>
                    <a:pt x="42" y="37"/>
                  </a:cubicBezTo>
                  <a:cubicBezTo>
                    <a:pt x="39" y="37"/>
                    <a:pt x="39" y="37"/>
                    <a:pt x="39" y="37"/>
                  </a:cubicBezTo>
                  <a:cubicBezTo>
                    <a:pt x="39" y="31"/>
                    <a:pt x="39" y="31"/>
                    <a:pt x="39" y="31"/>
                  </a:cubicBezTo>
                  <a:cubicBezTo>
                    <a:pt x="41" y="31"/>
                    <a:pt x="41" y="31"/>
                    <a:pt x="41" y="31"/>
                  </a:cubicBezTo>
                  <a:cubicBezTo>
                    <a:pt x="44" y="29"/>
                    <a:pt x="46" y="25"/>
                    <a:pt x="46" y="19"/>
                  </a:cubicBezTo>
                  <a:cubicBezTo>
                    <a:pt x="46" y="11"/>
                    <a:pt x="40" y="5"/>
                    <a:pt x="34" y="5"/>
                  </a:cubicBezTo>
                  <a:cubicBezTo>
                    <a:pt x="26" y="5"/>
                    <a:pt x="21" y="11"/>
                    <a:pt x="21" y="19"/>
                  </a:cubicBezTo>
                  <a:cubicBezTo>
                    <a:pt x="21" y="25"/>
                    <a:pt x="23" y="29"/>
                    <a:pt x="26" y="31"/>
                  </a:cubicBezTo>
                  <a:cubicBezTo>
                    <a:pt x="28" y="31"/>
                    <a:pt x="28" y="31"/>
                    <a:pt x="28" y="31"/>
                  </a:cubicBezTo>
                  <a:cubicBezTo>
                    <a:pt x="28" y="37"/>
                    <a:pt x="28" y="37"/>
                    <a:pt x="28" y="37"/>
                  </a:cubicBezTo>
                  <a:cubicBezTo>
                    <a:pt x="25" y="37"/>
                    <a:pt x="25" y="37"/>
                    <a:pt x="25" y="37"/>
                  </a:cubicBezTo>
                  <a:cubicBezTo>
                    <a:pt x="14" y="38"/>
                    <a:pt x="7" y="41"/>
                    <a:pt x="4" y="46"/>
                  </a:cubicBezTo>
                  <a:cubicBezTo>
                    <a:pt x="0" y="43"/>
                    <a:pt x="0" y="43"/>
                    <a:pt x="0" y="43"/>
                  </a:cubicBezTo>
                  <a:cubicBezTo>
                    <a:pt x="3" y="38"/>
                    <a:pt x="10" y="34"/>
                    <a:pt x="21" y="33"/>
                  </a:cubicBezTo>
                  <a:cubicBezTo>
                    <a:pt x="18" y="29"/>
                    <a:pt x="16" y="25"/>
                    <a:pt x="16" y="19"/>
                  </a:cubicBezTo>
                  <a:cubicBezTo>
                    <a:pt x="16" y="9"/>
                    <a:pt x="24" y="0"/>
                    <a:pt x="33" y="0"/>
                  </a:cubicBezTo>
                  <a:cubicBezTo>
                    <a:pt x="43" y="0"/>
                    <a:pt x="51" y="9"/>
                    <a:pt x="51" y="19"/>
                  </a:cubicBezTo>
                  <a:cubicBezTo>
                    <a:pt x="51" y="25"/>
                    <a:pt x="49" y="29"/>
                    <a:pt x="46" y="33"/>
                  </a:cubicBezTo>
                  <a:cubicBezTo>
                    <a:pt x="56" y="34"/>
                    <a:pt x="64" y="38"/>
                    <a:pt x="67" y="43"/>
                  </a:cubicBezTo>
                  <a:lnTo>
                    <a:pt x="63" y="46"/>
                  </a:ln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43">
              <a:extLst>
                <a:ext uri="{FF2B5EF4-FFF2-40B4-BE49-F238E27FC236}">
                  <a16:creationId xmlns:a16="http://schemas.microsoft.com/office/drawing/2014/main" id="{762772BE-06F4-6C4F-B9B7-91F43D936386}"/>
                </a:ext>
              </a:extLst>
            </p:cNvPr>
            <p:cNvSpPr>
              <a:spLocks/>
            </p:cNvSpPr>
            <p:nvPr/>
          </p:nvSpPr>
          <p:spPr bwMode="auto">
            <a:xfrm>
              <a:off x="3782" y="1936"/>
              <a:ext cx="118" cy="79"/>
            </a:xfrm>
            <a:custGeom>
              <a:avLst/>
              <a:gdLst>
                <a:gd name="T0" fmla="*/ 63 w 67"/>
                <a:gd name="T1" fmla="*/ 45 h 45"/>
                <a:gd name="T2" fmla="*/ 41 w 67"/>
                <a:gd name="T3" fmla="*/ 36 h 45"/>
                <a:gd name="T4" fmla="*/ 39 w 67"/>
                <a:gd name="T5" fmla="*/ 36 h 45"/>
                <a:gd name="T6" fmla="*/ 39 w 67"/>
                <a:gd name="T7" fmla="*/ 30 h 45"/>
                <a:gd name="T8" fmla="*/ 41 w 67"/>
                <a:gd name="T9" fmla="*/ 30 h 45"/>
                <a:gd name="T10" fmla="*/ 46 w 67"/>
                <a:gd name="T11" fmla="*/ 18 h 45"/>
                <a:gd name="T12" fmla="*/ 34 w 67"/>
                <a:gd name="T13" fmla="*/ 4 h 45"/>
                <a:gd name="T14" fmla="*/ 21 w 67"/>
                <a:gd name="T15" fmla="*/ 18 h 45"/>
                <a:gd name="T16" fmla="*/ 26 w 67"/>
                <a:gd name="T17" fmla="*/ 30 h 45"/>
                <a:gd name="T18" fmla="*/ 28 w 67"/>
                <a:gd name="T19" fmla="*/ 30 h 45"/>
                <a:gd name="T20" fmla="*/ 28 w 67"/>
                <a:gd name="T21" fmla="*/ 36 h 45"/>
                <a:gd name="T22" fmla="*/ 25 w 67"/>
                <a:gd name="T23" fmla="*/ 36 h 45"/>
                <a:gd name="T24" fmla="*/ 4 w 67"/>
                <a:gd name="T25" fmla="*/ 45 h 45"/>
                <a:gd name="T26" fmla="*/ 0 w 67"/>
                <a:gd name="T27" fmla="*/ 43 h 45"/>
                <a:gd name="T28" fmla="*/ 21 w 67"/>
                <a:gd name="T29" fmla="*/ 32 h 45"/>
                <a:gd name="T30" fmla="*/ 16 w 67"/>
                <a:gd name="T31" fmla="*/ 18 h 45"/>
                <a:gd name="T32" fmla="*/ 33 w 67"/>
                <a:gd name="T33" fmla="*/ 0 h 45"/>
                <a:gd name="T34" fmla="*/ 51 w 67"/>
                <a:gd name="T35" fmla="*/ 18 h 45"/>
                <a:gd name="T36" fmla="*/ 46 w 67"/>
                <a:gd name="T37" fmla="*/ 32 h 45"/>
                <a:gd name="T38" fmla="*/ 67 w 67"/>
                <a:gd name="T39" fmla="*/ 43 h 45"/>
                <a:gd name="T40" fmla="*/ 63 w 67"/>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45">
                  <a:moveTo>
                    <a:pt x="63" y="45"/>
                  </a:moveTo>
                  <a:cubicBezTo>
                    <a:pt x="60" y="40"/>
                    <a:pt x="53" y="37"/>
                    <a:pt x="41" y="36"/>
                  </a:cubicBezTo>
                  <a:cubicBezTo>
                    <a:pt x="39" y="36"/>
                    <a:pt x="39" y="36"/>
                    <a:pt x="39" y="36"/>
                  </a:cubicBezTo>
                  <a:cubicBezTo>
                    <a:pt x="39" y="30"/>
                    <a:pt x="39" y="30"/>
                    <a:pt x="39" y="30"/>
                  </a:cubicBezTo>
                  <a:cubicBezTo>
                    <a:pt x="41" y="30"/>
                    <a:pt x="41" y="30"/>
                    <a:pt x="41" y="30"/>
                  </a:cubicBezTo>
                  <a:cubicBezTo>
                    <a:pt x="44" y="28"/>
                    <a:pt x="46" y="24"/>
                    <a:pt x="46" y="18"/>
                  </a:cubicBezTo>
                  <a:cubicBezTo>
                    <a:pt x="46" y="10"/>
                    <a:pt x="40" y="4"/>
                    <a:pt x="34" y="4"/>
                  </a:cubicBezTo>
                  <a:cubicBezTo>
                    <a:pt x="26" y="4"/>
                    <a:pt x="21" y="10"/>
                    <a:pt x="21" y="18"/>
                  </a:cubicBezTo>
                  <a:cubicBezTo>
                    <a:pt x="21" y="24"/>
                    <a:pt x="23" y="28"/>
                    <a:pt x="26" y="30"/>
                  </a:cubicBezTo>
                  <a:cubicBezTo>
                    <a:pt x="28" y="30"/>
                    <a:pt x="28" y="30"/>
                    <a:pt x="28" y="30"/>
                  </a:cubicBezTo>
                  <a:cubicBezTo>
                    <a:pt x="28" y="36"/>
                    <a:pt x="28" y="36"/>
                    <a:pt x="28" y="36"/>
                  </a:cubicBezTo>
                  <a:cubicBezTo>
                    <a:pt x="25" y="36"/>
                    <a:pt x="25" y="36"/>
                    <a:pt x="25" y="36"/>
                  </a:cubicBezTo>
                  <a:cubicBezTo>
                    <a:pt x="14" y="37"/>
                    <a:pt x="7" y="40"/>
                    <a:pt x="4" y="45"/>
                  </a:cubicBezTo>
                  <a:cubicBezTo>
                    <a:pt x="0" y="43"/>
                    <a:pt x="0" y="43"/>
                    <a:pt x="0" y="43"/>
                  </a:cubicBezTo>
                  <a:cubicBezTo>
                    <a:pt x="3" y="37"/>
                    <a:pt x="10" y="33"/>
                    <a:pt x="21" y="32"/>
                  </a:cubicBezTo>
                  <a:cubicBezTo>
                    <a:pt x="18" y="29"/>
                    <a:pt x="16" y="24"/>
                    <a:pt x="16" y="18"/>
                  </a:cubicBezTo>
                  <a:cubicBezTo>
                    <a:pt x="16" y="8"/>
                    <a:pt x="24" y="0"/>
                    <a:pt x="33" y="0"/>
                  </a:cubicBezTo>
                  <a:cubicBezTo>
                    <a:pt x="43" y="0"/>
                    <a:pt x="51" y="8"/>
                    <a:pt x="51" y="18"/>
                  </a:cubicBezTo>
                  <a:cubicBezTo>
                    <a:pt x="51" y="24"/>
                    <a:pt x="49" y="29"/>
                    <a:pt x="46" y="32"/>
                  </a:cubicBezTo>
                  <a:cubicBezTo>
                    <a:pt x="56" y="33"/>
                    <a:pt x="63" y="37"/>
                    <a:pt x="67" y="43"/>
                  </a:cubicBezTo>
                  <a:lnTo>
                    <a:pt x="63" y="45"/>
                  </a:lnTo>
                  <a:close/>
                </a:path>
              </a:pathLst>
            </a:custGeom>
            <a:grp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3" name="Group 4">
            <a:extLst>
              <a:ext uri="{FF2B5EF4-FFF2-40B4-BE49-F238E27FC236}">
                <a16:creationId xmlns:a16="http://schemas.microsoft.com/office/drawing/2014/main" id="{F1AFC67F-F654-1E42-BE10-4111E22EC1EA}"/>
              </a:ext>
            </a:extLst>
          </p:cNvPr>
          <p:cNvGrpSpPr>
            <a:grpSpLocks noChangeAspect="1"/>
          </p:cNvGrpSpPr>
          <p:nvPr/>
        </p:nvGrpSpPr>
        <p:grpSpPr bwMode="auto">
          <a:xfrm>
            <a:off x="6321925" y="1661021"/>
            <a:ext cx="439737" cy="573087"/>
            <a:chOff x="4107" y="908"/>
            <a:chExt cx="277" cy="361"/>
          </a:xfrm>
          <a:solidFill>
            <a:schemeClr val="bg2"/>
          </a:solidFill>
        </p:grpSpPr>
        <p:sp>
          <p:nvSpPr>
            <p:cNvPr id="274" name="Freeform 5">
              <a:extLst>
                <a:ext uri="{FF2B5EF4-FFF2-40B4-BE49-F238E27FC236}">
                  <a16:creationId xmlns:a16="http://schemas.microsoft.com/office/drawing/2014/main" id="{BBBC8440-E077-AD4C-81EE-603579809313}"/>
                </a:ext>
              </a:extLst>
            </p:cNvPr>
            <p:cNvSpPr>
              <a:spLocks noEditPoints="1"/>
            </p:cNvSpPr>
            <p:nvPr/>
          </p:nvSpPr>
          <p:spPr bwMode="auto">
            <a:xfrm>
              <a:off x="4107" y="908"/>
              <a:ext cx="277" cy="361"/>
            </a:xfrm>
            <a:custGeom>
              <a:avLst/>
              <a:gdLst>
                <a:gd name="T0" fmla="*/ 80 w 90"/>
                <a:gd name="T1" fmla="*/ 0 h 118"/>
                <a:gd name="T2" fmla="*/ 10 w 90"/>
                <a:gd name="T3" fmla="*/ 0 h 118"/>
                <a:gd name="T4" fmla="*/ 0 w 90"/>
                <a:gd name="T5" fmla="*/ 9 h 118"/>
                <a:gd name="T6" fmla="*/ 0 w 90"/>
                <a:gd name="T7" fmla="*/ 109 h 118"/>
                <a:gd name="T8" fmla="*/ 10 w 90"/>
                <a:gd name="T9" fmla="*/ 118 h 118"/>
                <a:gd name="T10" fmla="*/ 80 w 90"/>
                <a:gd name="T11" fmla="*/ 118 h 118"/>
                <a:gd name="T12" fmla="*/ 90 w 90"/>
                <a:gd name="T13" fmla="*/ 109 h 118"/>
                <a:gd name="T14" fmla="*/ 90 w 90"/>
                <a:gd name="T15" fmla="*/ 9 h 118"/>
                <a:gd name="T16" fmla="*/ 80 w 90"/>
                <a:gd name="T17" fmla="*/ 0 h 118"/>
                <a:gd name="T18" fmla="*/ 84 w 90"/>
                <a:gd name="T19" fmla="*/ 109 h 118"/>
                <a:gd name="T20" fmla="*/ 80 w 90"/>
                <a:gd name="T21" fmla="*/ 112 h 118"/>
                <a:gd name="T22" fmla="*/ 10 w 90"/>
                <a:gd name="T23" fmla="*/ 112 h 118"/>
                <a:gd name="T24" fmla="*/ 6 w 90"/>
                <a:gd name="T25" fmla="*/ 109 h 118"/>
                <a:gd name="T26" fmla="*/ 6 w 90"/>
                <a:gd name="T27" fmla="*/ 9 h 118"/>
                <a:gd name="T28" fmla="*/ 10 w 90"/>
                <a:gd name="T29" fmla="*/ 6 h 118"/>
                <a:gd name="T30" fmla="*/ 80 w 90"/>
                <a:gd name="T31" fmla="*/ 6 h 118"/>
                <a:gd name="T32" fmla="*/ 84 w 90"/>
                <a:gd name="T33" fmla="*/ 9 h 118"/>
                <a:gd name="T34" fmla="*/ 84 w 90"/>
                <a:gd name="T35"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8">
                  <a:moveTo>
                    <a:pt x="80" y="0"/>
                  </a:moveTo>
                  <a:cubicBezTo>
                    <a:pt x="10" y="0"/>
                    <a:pt x="10" y="0"/>
                    <a:pt x="10" y="0"/>
                  </a:cubicBezTo>
                  <a:cubicBezTo>
                    <a:pt x="4" y="0"/>
                    <a:pt x="0" y="4"/>
                    <a:pt x="0" y="9"/>
                  </a:cubicBezTo>
                  <a:cubicBezTo>
                    <a:pt x="0" y="109"/>
                    <a:pt x="0" y="109"/>
                    <a:pt x="0" y="109"/>
                  </a:cubicBezTo>
                  <a:cubicBezTo>
                    <a:pt x="0" y="114"/>
                    <a:pt x="4" y="118"/>
                    <a:pt x="10" y="118"/>
                  </a:cubicBezTo>
                  <a:cubicBezTo>
                    <a:pt x="80" y="118"/>
                    <a:pt x="80" y="118"/>
                    <a:pt x="80" y="118"/>
                  </a:cubicBezTo>
                  <a:cubicBezTo>
                    <a:pt x="86" y="118"/>
                    <a:pt x="90" y="114"/>
                    <a:pt x="90" y="109"/>
                  </a:cubicBezTo>
                  <a:cubicBezTo>
                    <a:pt x="90" y="9"/>
                    <a:pt x="90" y="9"/>
                    <a:pt x="90" y="9"/>
                  </a:cubicBezTo>
                  <a:cubicBezTo>
                    <a:pt x="90" y="4"/>
                    <a:pt x="86" y="0"/>
                    <a:pt x="80" y="0"/>
                  </a:cubicBezTo>
                  <a:close/>
                  <a:moveTo>
                    <a:pt x="84" y="109"/>
                  </a:moveTo>
                  <a:cubicBezTo>
                    <a:pt x="84" y="111"/>
                    <a:pt x="82" y="112"/>
                    <a:pt x="80" y="112"/>
                  </a:cubicBezTo>
                  <a:cubicBezTo>
                    <a:pt x="10" y="112"/>
                    <a:pt x="10" y="112"/>
                    <a:pt x="10" y="112"/>
                  </a:cubicBezTo>
                  <a:cubicBezTo>
                    <a:pt x="8" y="112"/>
                    <a:pt x="6" y="111"/>
                    <a:pt x="6" y="109"/>
                  </a:cubicBezTo>
                  <a:cubicBezTo>
                    <a:pt x="6" y="9"/>
                    <a:pt x="6" y="9"/>
                    <a:pt x="6" y="9"/>
                  </a:cubicBezTo>
                  <a:cubicBezTo>
                    <a:pt x="6" y="7"/>
                    <a:pt x="8" y="6"/>
                    <a:pt x="10" y="6"/>
                  </a:cubicBezTo>
                  <a:cubicBezTo>
                    <a:pt x="80" y="6"/>
                    <a:pt x="80" y="6"/>
                    <a:pt x="80" y="6"/>
                  </a:cubicBezTo>
                  <a:cubicBezTo>
                    <a:pt x="82" y="6"/>
                    <a:pt x="84" y="7"/>
                    <a:pt x="84" y="9"/>
                  </a:cubicBezTo>
                  <a:lnTo>
                    <a:pt x="84"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
              <a:extLst>
                <a:ext uri="{FF2B5EF4-FFF2-40B4-BE49-F238E27FC236}">
                  <a16:creationId xmlns:a16="http://schemas.microsoft.com/office/drawing/2014/main" id="{FDE7762A-F8AE-274E-8365-351DA72DBC25}"/>
                </a:ext>
              </a:extLst>
            </p:cNvPr>
            <p:cNvSpPr>
              <a:spLocks/>
            </p:cNvSpPr>
            <p:nvPr/>
          </p:nvSpPr>
          <p:spPr bwMode="auto">
            <a:xfrm>
              <a:off x="4153" y="966"/>
              <a:ext cx="185" cy="9"/>
            </a:xfrm>
            <a:custGeom>
              <a:avLst/>
              <a:gdLst>
                <a:gd name="T0" fmla="*/ 59 w 60"/>
                <a:gd name="T1" fmla="*/ 3 h 3"/>
                <a:gd name="T2" fmla="*/ 1 w 60"/>
                <a:gd name="T3" fmla="*/ 3 h 3"/>
                <a:gd name="T4" fmla="*/ 0 w 60"/>
                <a:gd name="T5" fmla="*/ 1 h 3"/>
                <a:gd name="T6" fmla="*/ 1 w 60"/>
                <a:gd name="T7" fmla="*/ 0 h 3"/>
                <a:gd name="T8" fmla="*/ 59 w 60"/>
                <a:gd name="T9" fmla="*/ 0 h 3"/>
                <a:gd name="T10" fmla="*/ 60 w 60"/>
                <a:gd name="T11" fmla="*/ 1 h 3"/>
                <a:gd name="T12" fmla="*/ 59 w 6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0" h="3">
                  <a:moveTo>
                    <a:pt x="59" y="3"/>
                  </a:moveTo>
                  <a:cubicBezTo>
                    <a:pt x="1" y="3"/>
                    <a:pt x="1" y="3"/>
                    <a:pt x="1" y="3"/>
                  </a:cubicBezTo>
                  <a:cubicBezTo>
                    <a:pt x="0" y="3"/>
                    <a:pt x="0" y="2"/>
                    <a:pt x="0" y="1"/>
                  </a:cubicBezTo>
                  <a:cubicBezTo>
                    <a:pt x="0" y="0"/>
                    <a:pt x="0" y="0"/>
                    <a:pt x="1" y="0"/>
                  </a:cubicBezTo>
                  <a:cubicBezTo>
                    <a:pt x="59" y="0"/>
                    <a:pt x="59" y="0"/>
                    <a:pt x="59" y="0"/>
                  </a:cubicBezTo>
                  <a:cubicBezTo>
                    <a:pt x="60" y="0"/>
                    <a:pt x="60" y="0"/>
                    <a:pt x="60" y="1"/>
                  </a:cubicBezTo>
                  <a:cubicBezTo>
                    <a:pt x="60" y="2"/>
                    <a:pt x="60" y="3"/>
                    <a:pt x="5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7">
              <a:extLst>
                <a:ext uri="{FF2B5EF4-FFF2-40B4-BE49-F238E27FC236}">
                  <a16:creationId xmlns:a16="http://schemas.microsoft.com/office/drawing/2014/main" id="{568C16F6-E654-044D-B009-A63DD742A921}"/>
                </a:ext>
              </a:extLst>
            </p:cNvPr>
            <p:cNvSpPr>
              <a:spLocks/>
            </p:cNvSpPr>
            <p:nvPr/>
          </p:nvSpPr>
          <p:spPr bwMode="auto">
            <a:xfrm>
              <a:off x="4153" y="1003"/>
              <a:ext cx="185" cy="9"/>
            </a:xfrm>
            <a:custGeom>
              <a:avLst/>
              <a:gdLst>
                <a:gd name="T0" fmla="*/ 59 w 60"/>
                <a:gd name="T1" fmla="*/ 3 h 3"/>
                <a:gd name="T2" fmla="*/ 1 w 60"/>
                <a:gd name="T3" fmla="*/ 3 h 3"/>
                <a:gd name="T4" fmla="*/ 0 w 60"/>
                <a:gd name="T5" fmla="*/ 2 h 3"/>
                <a:gd name="T6" fmla="*/ 1 w 60"/>
                <a:gd name="T7" fmla="*/ 0 h 3"/>
                <a:gd name="T8" fmla="*/ 59 w 60"/>
                <a:gd name="T9" fmla="*/ 0 h 3"/>
                <a:gd name="T10" fmla="*/ 60 w 60"/>
                <a:gd name="T11" fmla="*/ 2 h 3"/>
                <a:gd name="T12" fmla="*/ 59 w 6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0" h="3">
                  <a:moveTo>
                    <a:pt x="59" y="3"/>
                  </a:moveTo>
                  <a:cubicBezTo>
                    <a:pt x="1" y="3"/>
                    <a:pt x="1" y="3"/>
                    <a:pt x="1" y="3"/>
                  </a:cubicBezTo>
                  <a:cubicBezTo>
                    <a:pt x="0" y="3"/>
                    <a:pt x="0" y="3"/>
                    <a:pt x="0" y="2"/>
                  </a:cubicBezTo>
                  <a:cubicBezTo>
                    <a:pt x="0" y="1"/>
                    <a:pt x="0" y="0"/>
                    <a:pt x="1" y="0"/>
                  </a:cubicBezTo>
                  <a:cubicBezTo>
                    <a:pt x="59" y="0"/>
                    <a:pt x="59" y="0"/>
                    <a:pt x="59" y="0"/>
                  </a:cubicBezTo>
                  <a:cubicBezTo>
                    <a:pt x="60" y="0"/>
                    <a:pt x="60" y="1"/>
                    <a:pt x="60" y="2"/>
                  </a:cubicBezTo>
                  <a:cubicBezTo>
                    <a:pt x="60" y="3"/>
                    <a:pt x="60" y="3"/>
                    <a:pt x="5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8">
              <a:extLst>
                <a:ext uri="{FF2B5EF4-FFF2-40B4-BE49-F238E27FC236}">
                  <a16:creationId xmlns:a16="http://schemas.microsoft.com/office/drawing/2014/main" id="{9F687366-178A-A44F-B313-CC6C0862B89B}"/>
                </a:ext>
              </a:extLst>
            </p:cNvPr>
            <p:cNvSpPr>
              <a:spLocks/>
            </p:cNvSpPr>
            <p:nvPr/>
          </p:nvSpPr>
          <p:spPr bwMode="auto">
            <a:xfrm>
              <a:off x="4153" y="1043"/>
              <a:ext cx="185" cy="9"/>
            </a:xfrm>
            <a:custGeom>
              <a:avLst/>
              <a:gdLst>
                <a:gd name="T0" fmla="*/ 59 w 60"/>
                <a:gd name="T1" fmla="*/ 3 h 3"/>
                <a:gd name="T2" fmla="*/ 1 w 60"/>
                <a:gd name="T3" fmla="*/ 3 h 3"/>
                <a:gd name="T4" fmla="*/ 0 w 60"/>
                <a:gd name="T5" fmla="*/ 2 h 3"/>
                <a:gd name="T6" fmla="*/ 1 w 60"/>
                <a:gd name="T7" fmla="*/ 0 h 3"/>
                <a:gd name="T8" fmla="*/ 59 w 60"/>
                <a:gd name="T9" fmla="*/ 0 h 3"/>
                <a:gd name="T10" fmla="*/ 60 w 60"/>
                <a:gd name="T11" fmla="*/ 2 h 3"/>
                <a:gd name="T12" fmla="*/ 59 w 6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0" h="3">
                  <a:moveTo>
                    <a:pt x="59" y="3"/>
                  </a:moveTo>
                  <a:cubicBezTo>
                    <a:pt x="1" y="3"/>
                    <a:pt x="1" y="3"/>
                    <a:pt x="1" y="3"/>
                  </a:cubicBezTo>
                  <a:cubicBezTo>
                    <a:pt x="0" y="3"/>
                    <a:pt x="0" y="3"/>
                    <a:pt x="0" y="2"/>
                  </a:cubicBezTo>
                  <a:cubicBezTo>
                    <a:pt x="0" y="1"/>
                    <a:pt x="0" y="0"/>
                    <a:pt x="1" y="0"/>
                  </a:cubicBezTo>
                  <a:cubicBezTo>
                    <a:pt x="59" y="0"/>
                    <a:pt x="59" y="0"/>
                    <a:pt x="59" y="0"/>
                  </a:cubicBezTo>
                  <a:cubicBezTo>
                    <a:pt x="60" y="0"/>
                    <a:pt x="60" y="1"/>
                    <a:pt x="60" y="2"/>
                  </a:cubicBezTo>
                  <a:cubicBezTo>
                    <a:pt x="60" y="3"/>
                    <a:pt x="60" y="3"/>
                    <a:pt x="5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9">
              <a:extLst>
                <a:ext uri="{FF2B5EF4-FFF2-40B4-BE49-F238E27FC236}">
                  <a16:creationId xmlns:a16="http://schemas.microsoft.com/office/drawing/2014/main" id="{BF1A8FF3-1703-5B4A-B4D5-099CE1DDEB80}"/>
                </a:ext>
              </a:extLst>
            </p:cNvPr>
            <p:cNvSpPr>
              <a:spLocks/>
            </p:cNvSpPr>
            <p:nvPr/>
          </p:nvSpPr>
          <p:spPr bwMode="auto">
            <a:xfrm>
              <a:off x="4153" y="1082"/>
              <a:ext cx="71" cy="10"/>
            </a:xfrm>
            <a:custGeom>
              <a:avLst/>
              <a:gdLst>
                <a:gd name="T0" fmla="*/ 22 w 23"/>
                <a:gd name="T1" fmla="*/ 3 h 3"/>
                <a:gd name="T2" fmla="*/ 1 w 23"/>
                <a:gd name="T3" fmla="*/ 3 h 3"/>
                <a:gd name="T4" fmla="*/ 0 w 23"/>
                <a:gd name="T5" fmla="*/ 2 h 3"/>
                <a:gd name="T6" fmla="*/ 1 w 23"/>
                <a:gd name="T7" fmla="*/ 0 h 3"/>
                <a:gd name="T8" fmla="*/ 22 w 23"/>
                <a:gd name="T9" fmla="*/ 0 h 3"/>
                <a:gd name="T10" fmla="*/ 23 w 23"/>
                <a:gd name="T11" fmla="*/ 2 h 3"/>
                <a:gd name="T12" fmla="*/ 22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3"/>
                  </a:moveTo>
                  <a:cubicBezTo>
                    <a:pt x="1" y="3"/>
                    <a:pt x="1" y="3"/>
                    <a:pt x="1" y="3"/>
                  </a:cubicBezTo>
                  <a:cubicBezTo>
                    <a:pt x="0" y="3"/>
                    <a:pt x="0" y="2"/>
                    <a:pt x="0" y="2"/>
                  </a:cubicBezTo>
                  <a:cubicBezTo>
                    <a:pt x="0" y="1"/>
                    <a:pt x="0" y="0"/>
                    <a:pt x="1" y="0"/>
                  </a:cubicBezTo>
                  <a:cubicBezTo>
                    <a:pt x="22" y="0"/>
                    <a:pt x="22" y="0"/>
                    <a:pt x="22" y="0"/>
                  </a:cubicBezTo>
                  <a:cubicBezTo>
                    <a:pt x="22" y="0"/>
                    <a:pt x="23" y="1"/>
                    <a:pt x="23" y="2"/>
                  </a:cubicBezTo>
                  <a:cubicBezTo>
                    <a:pt x="23" y="2"/>
                    <a:pt x="22" y="3"/>
                    <a:pt x="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0">
              <a:extLst>
                <a:ext uri="{FF2B5EF4-FFF2-40B4-BE49-F238E27FC236}">
                  <a16:creationId xmlns:a16="http://schemas.microsoft.com/office/drawing/2014/main" id="{F37DBBB1-7D73-C441-8DE4-88AB014DB3F6}"/>
                </a:ext>
              </a:extLst>
            </p:cNvPr>
            <p:cNvSpPr>
              <a:spLocks/>
            </p:cNvSpPr>
            <p:nvPr/>
          </p:nvSpPr>
          <p:spPr bwMode="auto">
            <a:xfrm>
              <a:off x="4153" y="1122"/>
              <a:ext cx="49" cy="9"/>
            </a:xfrm>
            <a:custGeom>
              <a:avLst/>
              <a:gdLst>
                <a:gd name="T0" fmla="*/ 15 w 16"/>
                <a:gd name="T1" fmla="*/ 3 h 3"/>
                <a:gd name="T2" fmla="*/ 1 w 16"/>
                <a:gd name="T3" fmla="*/ 3 h 3"/>
                <a:gd name="T4" fmla="*/ 0 w 16"/>
                <a:gd name="T5" fmla="*/ 1 h 3"/>
                <a:gd name="T6" fmla="*/ 1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1" y="3"/>
                    <a:pt x="1" y="3"/>
                    <a:pt x="1" y="3"/>
                  </a:cubicBezTo>
                  <a:cubicBezTo>
                    <a:pt x="0" y="3"/>
                    <a:pt x="0" y="2"/>
                    <a:pt x="0" y="1"/>
                  </a:cubicBezTo>
                  <a:cubicBezTo>
                    <a:pt x="0" y="1"/>
                    <a:pt x="0" y="0"/>
                    <a:pt x="1"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1">
              <a:extLst>
                <a:ext uri="{FF2B5EF4-FFF2-40B4-BE49-F238E27FC236}">
                  <a16:creationId xmlns:a16="http://schemas.microsoft.com/office/drawing/2014/main" id="{BD17117B-BB85-194C-ADD9-DF073402FD92}"/>
                </a:ext>
              </a:extLst>
            </p:cNvPr>
            <p:cNvSpPr>
              <a:spLocks/>
            </p:cNvSpPr>
            <p:nvPr/>
          </p:nvSpPr>
          <p:spPr bwMode="auto">
            <a:xfrm>
              <a:off x="4153" y="1162"/>
              <a:ext cx="62" cy="9"/>
            </a:xfrm>
            <a:custGeom>
              <a:avLst/>
              <a:gdLst>
                <a:gd name="T0" fmla="*/ 19 w 20"/>
                <a:gd name="T1" fmla="*/ 3 h 3"/>
                <a:gd name="T2" fmla="*/ 1 w 20"/>
                <a:gd name="T3" fmla="*/ 3 h 3"/>
                <a:gd name="T4" fmla="*/ 0 w 20"/>
                <a:gd name="T5" fmla="*/ 1 h 3"/>
                <a:gd name="T6" fmla="*/ 1 w 20"/>
                <a:gd name="T7" fmla="*/ 0 h 3"/>
                <a:gd name="T8" fmla="*/ 19 w 20"/>
                <a:gd name="T9" fmla="*/ 0 h 3"/>
                <a:gd name="T10" fmla="*/ 20 w 20"/>
                <a:gd name="T11" fmla="*/ 1 h 3"/>
                <a:gd name="T12" fmla="*/ 19 w 2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9" y="3"/>
                  </a:moveTo>
                  <a:cubicBezTo>
                    <a:pt x="1" y="3"/>
                    <a:pt x="1" y="3"/>
                    <a:pt x="1" y="3"/>
                  </a:cubicBezTo>
                  <a:cubicBezTo>
                    <a:pt x="0" y="3"/>
                    <a:pt x="0" y="2"/>
                    <a:pt x="0" y="1"/>
                  </a:cubicBezTo>
                  <a:cubicBezTo>
                    <a:pt x="0" y="0"/>
                    <a:pt x="0" y="0"/>
                    <a:pt x="1" y="0"/>
                  </a:cubicBezTo>
                  <a:cubicBezTo>
                    <a:pt x="19" y="0"/>
                    <a:pt x="19" y="0"/>
                    <a:pt x="19" y="0"/>
                  </a:cubicBezTo>
                  <a:cubicBezTo>
                    <a:pt x="20" y="0"/>
                    <a:pt x="20" y="0"/>
                    <a:pt x="20" y="1"/>
                  </a:cubicBezTo>
                  <a:cubicBezTo>
                    <a:pt x="20" y="2"/>
                    <a:pt x="20" y="3"/>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
              <a:extLst>
                <a:ext uri="{FF2B5EF4-FFF2-40B4-BE49-F238E27FC236}">
                  <a16:creationId xmlns:a16="http://schemas.microsoft.com/office/drawing/2014/main" id="{B9D17F2E-C701-B34A-A5A2-FC12A656D534}"/>
                </a:ext>
              </a:extLst>
            </p:cNvPr>
            <p:cNvSpPr>
              <a:spLocks noEditPoints="1"/>
            </p:cNvSpPr>
            <p:nvPr/>
          </p:nvSpPr>
          <p:spPr bwMode="auto">
            <a:xfrm>
              <a:off x="4261" y="1119"/>
              <a:ext cx="52" cy="52"/>
            </a:xfrm>
            <a:custGeom>
              <a:avLst/>
              <a:gdLst>
                <a:gd name="T0" fmla="*/ 9 w 17"/>
                <a:gd name="T1" fmla="*/ 2 h 17"/>
                <a:gd name="T2" fmla="*/ 15 w 17"/>
                <a:gd name="T3" fmla="*/ 9 h 17"/>
                <a:gd name="T4" fmla="*/ 9 w 17"/>
                <a:gd name="T5" fmla="*/ 15 h 17"/>
                <a:gd name="T6" fmla="*/ 2 w 17"/>
                <a:gd name="T7" fmla="*/ 9 h 17"/>
                <a:gd name="T8" fmla="*/ 9 w 17"/>
                <a:gd name="T9" fmla="*/ 2 h 17"/>
                <a:gd name="T10" fmla="*/ 9 w 17"/>
                <a:gd name="T11" fmla="*/ 0 h 17"/>
                <a:gd name="T12" fmla="*/ 0 w 17"/>
                <a:gd name="T13" fmla="*/ 9 h 17"/>
                <a:gd name="T14" fmla="*/ 9 w 17"/>
                <a:gd name="T15" fmla="*/ 17 h 17"/>
                <a:gd name="T16" fmla="*/ 17 w 17"/>
                <a:gd name="T17" fmla="*/ 9 h 17"/>
                <a:gd name="T18" fmla="*/ 9 w 1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2"/>
                  </a:moveTo>
                  <a:cubicBezTo>
                    <a:pt x="12" y="2"/>
                    <a:pt x="15" y="5"/>
                    <a:pt x="15" y="9"/>
                  </a:cubicBezTo>
                  <a:cubicBezTo>
                    <a:pt x="15" y="12"/>
                    <a:pt x="12" y="15"/>
                    <a:pt x="9" y="15"/>
                  </a:cubicBezTo>
                  <a:cubicBezTo>
                    <a:pt x="5" y="15"/>
                    <a:pt x="2" y="12"/>
                    <a:pt x="2" y="9"/>
                  </a:cubicBezTo>
                  <a:cubicBezTo>
                    <a:pt x="2" y="5"/>
                    <a:pt x="5" y="2"/>
                    <a:pt x="9" y="2"/>
                  </a:cubicBezTo>
                  <a:moveTo>
                    <a:pt x="9" y="0"/>
                  </a:moveTo>
                  <a:cubicBezTo>
                    <a:pt x="4" y="0"/>
                    <a:pt x="0" y="4"/>
                    <a:pt x="0" y="9"/>
                  </a:cubicBezTo>
                  <a:cubicBezTo>
                    <a:pt x="0" y="13"/>
                    <a:pt x="4" y="17"/>
                    <a:pt x="9" y="17"/>
                  </a:cubicBezTo>
                  <a:cubicBezTo>
                    <a:pt x="13" y="17"/>
                    <a:pt x="17" y="13"/>
                    <a:pt x="17" y="9"/>
                  </a:cubicBezTo>
                  <a:cubicBezTo>
                    <a:pt x="17"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
              <a:extLst>
                <a:ext uri="{FF2B5EF4-FFF2-40B4-BE49-F238E27FC236}">
                  <a16:creationId xmlns:a16="http://schemas.microsoft.com/office/drawing/2014/main" id="{DC07D438-B347-2041-A4D3-A8178B0EF316}"/>
                </a:ext>
              </a:extLst>
            </p:cNvPr>
            <p:cNvSpPr>
              <a:spLocks noEditPoints="1"/>
            </p:cNvSpPr>
            <p:nvPr/>
          </p:nvSpPr>
          <p:spPr bwMode="auto">
            <a:xfrm>
              <a:off x="4236" y="1101"/>
              <a:ext cx="102" cy="134"/>
            </a:xfrm>
            <a:custGeom>
              <a:avLst/>
              <a:gdLst>
                <a:gd name="T0" fmla="*/ 29 w 33"/>
                <a:gd name="T1" fmla="*/ 23 h 44"/>
                <a:gd name="T2" fmla="*/ 30 w 33"/>
                <a:gd name="T3" fmla="*/ 15 h 44"/>
                <a:gd name="T4" fmla="*/ 30 w 33"/>
                <a:gd name="T5" fmla="*/ 6 h 44"/>
                <a:gd name="T6" fmla="*/ 25 w 33"/>
                <a:gd name="T7" fmla="*/ 2 h 44"/>
                <a:gd name="T8" fmla="*/ 21 w 33"/>
                <a:gd name="T9" fmla="*/ 0 h 44"/>
                <a:gd name="T10" fmla="*/ 17 w 33"/>
                <a:gd name="T11" fmla="*/ 1 h 44"/>
                <a:gd name="T12" fmla="*/ 12 w 33"/>
                <a:gd name="T13" fmla="*/ 0 h 44"/>
                <a:gd name="T14" fmla="*/ 7 w 33"/>
                <a:gd name="T15" fmla="*/ 5 h 44"/>
                <a:gd name="T16" fmla="*/ 2 w 33"/>
                <a:gd name="T17" fmla="*/ 11 h 44"/>
                <a:gd name="T18" fmla="*/ 2 w 33"/>
                <a:gd name="T19" fmla="*/ 18 h 44"/>
                <a:gd name="T20" fmla="*/ 5 w 33"/>
                <a:gd name="T21" fmla="*/ 23 h 44"/>
                <a:gd name="T22" fmla="*/ 0 w 33"/>
                <a:gd name="T23" fmla="*/ 41 h 44"/>
                <a:gd name="T24" fmla="*/ 6 w 33"/>
                <a:gd name="T25" fmla="*/ 40 h 44"/>
                <a:gd name="T26" fmla="*/ 10 w 33"/>
                <a:gd name="T27" fmla="*/ 44 h 44"/>
                <a:gd name="T28" fmla="*/ 15 w 33"/>
                <a:gd name="T29" fmla="*/ 29 h 44"/>
                <a:gd name="T30" fmla="*/ 18 w 33"/>
                <a:gd name="T31" fmla="*/ 29 h 44"/>
                <a:gd name="T32" fmla="*/ 23 w 33"/>
                <a:gd name="T33" fmla="*/ 44 h 44"/>
                <a:gd name="T34" fmla="*/ 27 w 33"/>
                <a:gd name="T35" fmla="*/ 40 h 44"/>
                <a:gd name="T36" fmla="*/ 33 w 33"/>
                <a:gd name="T37" fmla="*/ 41 h 44"/>
                <a:gd name="T38" fmla="*/ 29 w 33"/>
                <a:gd name="T39" fmla="*/ 23 h 44"/>
                <a:gd name="T40" fmla="*/ 8 w 33"/>
                <a:gd name="T41" fmla="*/ 38 h 44"/>
                <a:gd name="T42" fmla="*/ 3 w 33"/>
                <a:gd name="T43" fmla="*/ 38 h 44"/>
                <a:gd name="T44" fmla="*/ 8 w 33"/>
                <a:gd name="T45" fmla="*/ 28 h 44"/>
                <a:gd name="T46" fmla="*/ 12 w 33"/>
                <a:gd name="T47" fmla="*/ 30 h 44"/>
                <a:gd name="T48" fmla="*/ 17 w 33"/>
                <a:gd name="T49" fmla="*/ 25 h 44"/>
                <a:gd name="T50" fmla="*/ 17 w 33"/>
                <a:gd name="T51" fmla="*/ 25 h 44"/>
                <a:gd name="T52" fmla="*/ 13 w 33"/>
                <a:gd name="T53" fmla="*/ 26 h 44"/>
                <a:gd name="T54" fmla="*/ 12 w 33"/>
                <a:gd name="T55" fmla="*/ 27 h 44"/>
                <a:gd name="T56" fmla="*/ 9 w 33"/>
                <a:gd name="T57" fmla="*/ 23 h 44"/>
                <a:gd name="T58" fmla="*/ 5 w 33"/>
                <a:gd name="T59" fmla="*/ 20 h 44"/>
                <a:gd name="T60" fmla="*/ 5 w 33"/>
                <a:gd name="T61" fmla="*/ 19 h 44"/>
                <a:gd name="T62" fmla="*/ 6 w 33"/>
                <a:gd name="T63" fmla="*/ 15 h 44"/>
                <a:gd name="T64" fmla="*/ 5 w 33"/>
                <a:gd name="T65" fmla="*/ 9 h 44"/>
                <a:gd name="T66" fmla="*/ 11 w 33"/>
                <a:gd name="T67" fmla="*/ 3 h 44"/>
                <a:gd name="T68" fmla="*/ 12 w 33"/>
                <a:gd name="T69" fmla="*/ 3 h 44"/>
                <a:gd name="T70" fmla="*/ 17 w 33"/>
                <a:gd name="T71" fmla="*/ 4 h 44"/>
                <a:gd name="T72" fmla="*/ 21 w 33"/>
                <a:gd name="T73" fmla="*/ 3 h 44"/>
                <a:gd name="T74" fmla="*/ 24 w 33"/>
                <a:gd name="T75" fmla="*/ 7 h 44"/>
                <a:gd name="T76" fmla="*/ 29 w 33"/>
                <a:gd name="T77" fmla="*/ 10 h 44"/>
                <a:gd name="T78" fmla="*/ 27 w 33"/>
                <a:gd name="T79" fmla="*/ 15 h 44"/>
                <a:gd name="T80" fmla="*/ 28 w 33"/>
                <a:gd name="T81" fmla="*/ 20 h 44"/>
                <a:gd name="T82" fmla="*/ 24 w 33"/>
                <a:gd name="T83" fmla="*/ 22 h 44"/>
                <a:gd name="T84" fmla="*/ 22 w 33"/>
                <a:gd name="T85" fmla="*/ 26 h 44"/>
                <a:gd name="T86" fmla="*/ 21 w 33"/>
                <a:gd name="T87" fmla="*/ 27 h 44"/>
                <a:gd name="T88" fmla="*/ 17 w 33"/>
                <a:gd name="T89" fmla="*/ 25 h 44"/>
                <a:gd name="T90" fmla="*/ 25 w 33"/>
                <a:gd name="T91" fmla="*/ 38 h 44"/>
                <a:gd name="T92" fmla="*/ 21 w 33"/>
                <a:gd name="T93" fmla="*/ 30 h 44"/>
                <a:gd name="T94" fmla="*/ 25 w 33"/>
                <a:gd name="T95" fmla="*/ 28 h 44"/>
                <a:gd name="T96" fmla="*/ 30 w 33"/>
                <a:gd name="T9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44">
                  <a:moveTo>
                    <a:pt x="29" y="23"/>
                  </a:moveTo>
                  <a:cubicBezTo>
                    <a:pt x="29" y="23"/>
                    <a:pt x="29" y="23"/>
                    <a:pt x="29" y="23"/>
                  </a:cubicBezTo>
                  <a:cubicBezTo>
                    <a:pt x="31" y="22"/>
                    <a:pt x="32" y="20"/>
                    <a:pt x="31" y="18"/>
                  </a:cubicBezTo>
                  <a:cubicBezTo>
                    <a:pt x="30" y="15"/>
                    <a:pt x="30" y="15"/>
                    <a:pt x="30" y="15"/>
                  </a:cubicBezTo>
                  <a:cubicBezTo>
                    <a:pt x="31" y="11"/>
                    <a:pt x="31" y="11"/>
                    <a:pt x="31" y="11"/>
                  </a:cubicBezTo>
                  <a:cubicBezTo>
                    <a:pt x="32" y="9"/>
                    <a:pt x="31" y="7"/>
                    <a:pt x="30" y="6"/>
                  </a:cubicBezTo>
                  <a:cubicBezTo>
                    <a:pt x="26" y="5"/>
                    <a:pt x="26" y="5"/>
                    <a:pt x="26" y="5"/>
                  </a:cubicBezTo>
                  <a:cubicBezTo>
                    <a:pt x="25" y="2"/>
                    <a:pt x="25" y="2"/>
                    <a:pt x="25" y="2"/>
                  </a:cubicBezTo>
                  <a:cubicBezTo>
                    <a:pt x="24" y="0"/>
                    <a:pt x="23" y="0"/>
                    <a:pt x="21" y="0"/>
                  </a:cubicBezTo>
                  <a:cubicBezTo>
                    <a:pt x="21" y="0"/>
                    <a:pt x="21" y="0"/>
                    <a:pt x="21" y="0"/>
                  </a:cubicBezTo>
                  <a:cubicBezTo>
                    <a:pt x="21" y="0"/>
                    <a:pt x="20" y="0"/>
                    <a:pt x="20" y="0"/>
                  </a:cubicBezTo>
                  <a:cubicBezTo>
                    <a:pt x="17" y="1"/>
                    <a:pt x="17" y="1"/>
                    <a:pt x="17" y="1"/>
                  </a:cubicBezTo>
                  <a:cubicBezTo>
                    <a:pt x="13" y="0"/>
                    <a:pt x="13" y="0"/>
                    <a:pt x="13" y="0"/>
                  </a:cubicBezTo>
                  <a:cubicBezTo>
                    <a:pt x="13" y="0"/>
                    <a:pt x="12" y="0"/>
                    <a:pt x="12" y="0"/>
                  </a:cubicBezTo>
                  <a:cubicBezTo>
                    <a:pt x="10" y="0"/>
                    <a:pt x="9" y="0"/>
                    <a:pt x="8" y="2"/>
                  </a:cubicBezTo>
                  <a:cubicBezTo>
                    <a:pt x="7" y="5"/>
                    <a:pt x="7" y="5"/>
                    <a:pt x="7" y="5"/>
                  </a:cubicBezTo>
                  <a:cubicBezTo>
                    <a:pt x="4" y="7"/>
                    <a:pt x="4" y="7"/>
                    <a:pt x="4" y="7"/>
                  </a:cubicBezTo>
                  <a:cubicBezTo>
                    <a:pt x="2" y="7"/>
                    <a:pt x="1" y="10"/>
                    <a:pt x="2" y="11"/>
                  </a:cubicBezTo>
                  <a:cubicBezTo>
                    <a:pt x="3" y="15"/>
                    <a:pt x="3" y="15"/>
                    <a:pt x="3" y="15"/>
                  </a:cubicBezTo>
                  <a:cubicBezTo>
                    <a:pt x="2" y="18"/>
                    <a:pt x="2" y="18"/>
                    <a:pt x="2" y="18"/>
                  </a:cubicBezTo>
                  <a:cubicBezTo>
                    <a:pt x="1" y="20"/>
                    <a:pt x="2" y="22"/>
                    <a:pt x="4" y="23"/>
                  </a:cubicBezTo>
                  <a:cubicBezTo>
                    <a:pt x="5" y="23"/>
                    <a:pt x="5" y="23"/>
                    <a:pt x="5" y="23"/>
                  </a:cubicBezTo>
                  <a:cubicBezTo>
                    <a:pt x="0" y="40"/>
                    <a:pt x="0" y="40"/>
                    <a:pt x="0" y="40"/>
                  </a:cubicBezTo>
                  <a:cubicBezTo>
                    <a:pt x="0" y="40"/>
                    <a:pt x="0" y="41"/>
                    <a:pt x="0" y="41"/>
                  </a:cubicBezTo>
                  <a:cubicBezTo>
                    <a:pt x="1" y="42"/>
                    <a:pt x="2" y="42"/>
                    <a:pt x="2" y="42"/>
                  </a:cubicBezTo>
                  <a:cubicBezTo>
                    <a:pt x="6" y="40"/>
                    <a:pt x="6" y="40"/>
                    <a:pt x="6" y="40"/>
                  </a:cubicBezTo>
                  <a:cubicBezTo>
                    <a:pt x="8" y="43"/>
                    <a:pt x="8" y="43"/>
                    <a:pt x="8" y="43"/>
                  </a:cubicBezTo>
                  <a:cubicBezTo>
                    <a:pt x="9" y="44"/>
                    <a:pt x="9" y="44"/>
                    <a:pt x="10" y="44"/>
                  </a:cubicBezTo>
                  <a:cubicBezTo>
                    <a:pt x="10" y="44"/>
                    <a:pt x="11" y="43"/>
                    <a:pt x="11" y="43"/>
                  </a:cubicBezTo>
                  <a:cubicBezTo>
                    <a:pt x="15" y="29"/>
                    <a:pt x="15" y="29"/>
                    <a:pt x="15" y="29"/>
                  </a:cubicBezTo>
                  <a:cubicBezTo>
                    <a:pt x="17" y="28"/>
                    <a:pt x="17" y="28"/>
                    <a:pt x="17" y="28"/>
                  </a:cubicBezTo>
                  <a:cubicBezTo>
                    <a:pt x="18" y="29"/>
                    <a:pt x="18" y="29"/>
                    <a:pt x="18" y="29"/>
                  </a:cubicBezTo>
                  <a:cubicBezTo>
                    <a:pt x="22" y="43"/>
                    <a:pt x="22" y="43"/>
                    <a:pt x="22" y="43"/>
                  </a:cubicBezTo>
                  <a:cubicBezTo>
                    <a:pt x="22" y="43"/>
                    <a:pt x="23" y="44"/>
                    <a:pt x="23" y="44"/>
                  </a:cubicBezTo>
                  <a:cubicBezTo>
                    <a:pt x="24" y="44"/>
                    <a:pt x="25" y="44"/>
                    <a:pt x="25" y="43"/>
                  </a:cubicBezTo>
                  <a:cubicBezTo>
                    <a:pt x="27" y="40"/>
                    <a:pt x="27" y="40"/>
                    <a:pt x="27" y="40"/>
                  </a:cubicBezTo>
                  <a:cubicBezTo>
                    <a:pt x="31" y="42"/>
                    <a:pt x="31" y="42"/>
                    <a:pt x="31" y="42"/>
                  </a:cubicBezTo>
                  <a:cubicBezTo>
                    <a:pt x="31" y="42"/>
                    <a:pt x="32" y="42"/>
                    <a:pt x="33" y="41"/>
                  </a:cubicBezTo>
                  <a:cubicBezTo>
                    <a:pt x="33" y="41"/>
                    <a:pt x="33" y="40"/>
                    <a:pt x="33" y="40"/>
                  </a:cubicBezTo>
                  <a:lnTo>
                    <a:pt x="29" y="23"/>
                  </a:lnTo>
                  <a:close/>
                  <a:moveTo>
                    <a:pt x="9" y="40"/>
                  </a:moveTo>
                  <a:cubicBezTo>
                    <a:pt x="8" y="38"/>
                    <a:pt x="8" y="38"/>
                    <a:pt x="8" y="38"/>
                  </a:cubicBezTo>
                  <a:cubicBezTo>
                    <a:pt x="7" y="37"/>
                    <a:pt x="6" y="37"/>
                    <a:pt x="6" y="37"/>
                  </a:cubicBezTo>
                  <a:cubicBezTo>
                    <a:pt x="3" y="38"/>
                    <a:pt x="3" y="38"/>
                    <a:pt x="3" y="38"/>
                  </a:cubicBezTo>
                  <a:cubicBezTo>
                    <a:pt x="7" y="25"/>
                    <a:pt x="7" y="25"/>
                    <a:pt x="7" y="25"/>
                  </a:cubicBezTo>
                  <a:cubicBezTo>
                    <a:pt x="8" y="28"/>
                    <a:pt x="8" y="28"/>
                    <a:pt x="8" y="28"/>
                  </a:cubicBezTo>
                  <a:cubicBezTo>
                    <a:pt x="9" y="29"/>
                    <a:pt x="10" y="30"/>
                    <a:pt x="12" y="30"/>
                  </a:cubicBezTo>
                  <a:cubicBezTo>
                    <a:pt x="12" y="30"/>
                    <a:pt x="12" y="30"/>
                    <a:pt x="12" y="30"/>
                  </a:cubicBezTo>
                  <a:lnTo>
                    <a:pt x="9" y="40"/>
                  </a:lnTo>
                  <a:close/>
                  <a:moveTo>
                    <a:pt x="17" y="25"/>
                  </a:moveTo>
                  <a:cubicBezTo>
                    <a:pt x="17" y="25"/>
                    <a:pt x="17" y="25"/>
                    <a:pt x="17" y="25"/>
                  </a:cubicBezTo>
                  <a:cubicBezTo>
                    <a:pt x="17" y="25"/>
                    <a:pt x="17" y="25"/>
                    <a:pt x="17" y="25"/>
                  </a:cubicBezTo>
                  <a:cubicBezTo>
                    <a:pt x="16" y="26"/>
                    <a:pt x="16" y="26"/>
                    <a:pt x="16" y="26"/>
                  </a:cubicBezTo>
                  <a:cubicBezTo>
                    <a:pt x="13" y="26"/>
                    <a:pt x="13" y="26"/>
                    <a:pt x="13" y="26"/>
                  </a:cubicBezTo>
                  <a:cubicBezTo>
                    <a:pt x="12" y="27"/>
                    <a:pt x="12" y="27"/>
                    <a:pt x="12" y="27"/>
                  </a:cubicBezTo>
                  <a:cubicBezTo>
                    <a:pt x="12" y="27"/>
                    <a:pt x="12" y="27"/>
                    <a:pt x="12" y="27"/>
                  </a:cubicBezTo>
                  <a:cubicBezTo>
                    <a:pt x="12" y="27"/>
                    <a:pt x="11" y="27"/>
                    <a:pt x="11" y="26"/>
                  </a:cubicBezTo>
                  <a:cubicBezTo>
                    <a:pt x="9" y="23"/>
                    <a:pt x="9" y="23"/>
                    <a:pt x="9" y="23"/>
                  </a:cubicBezTo>
                  <a:cubicBezTo>
                    <a:pt x="9" y="22"/>
                    <a:pt x="9" y="22"/>
                    <a:pt x="9" y="22"/>
                  </a:cubicBezTo>
                  <a:cubicBezTo>
                    <a:pt x="5" y="20"/>
                    <a:pt x="5" y="20"/>
                    <a:pt x="5" y="20"/>
                  </a:cubicBezTo>
                  <a:cubicBezTo>
                    <a:pt x="5" y="20"/>
                    <a:pt x="5" y="20"/>
                    <a:pt x="5" y="20"/>
                  </a:cubicBezTo>
                  <a:cubicBezTo>
                    <a:pt x="5" y="20"/>
                    <a:pt x="4" y="19"/>
                    <a:pt x="5" y="19"/>
                  </a:cubicBezTo>
                  <a:cubicBezTo>
                    <a:pt x="6" y="15"/>
                    <a:pt x="6" y="15"/>
                    <a:pt x="6" y="15"/>
                  </a:cubicBezTo>
                  <a:cubicBezTo>
                    <a:pt x="6" y="15"/>
                    <a:pt x="6" y="15"/>
                    <a:pt x="6" y="15"/>
                  </a:cubicBezTo>
                  <a:cubicBezTo>
                    <a:pt x="5" y="10"/>
                    <a:pt x="5" y="10"/>
                    <a:pt x="5" y="10"/>
                  </a:cubicBezTo>
                  <a:cubicBezTo>
                    <a:pt x="4" y="10"/>
                    <a:pt x="5" y="9"/>
                    <a:pt x="5" y="9"/>
                  </a:cubicBezTo>
                  <a:cubicBezTo>
                    <a:pt x="9" y="7"/>
                    <a:pt x="9" y="7"/>
                    <a:pt x="9" y="7"/>
                  </a:cubicBezTo>
                  <a:cubicBezTo>
                    <a:pt x="11" y="3"/>
                    <a:pt x="11" y="3"/>
                    <a:pt x="11" y="3"/>
                  </a:cubicBezTo>
                  <a:cubicBezTo>
                    <a:pt x="11" y="3"/>
                    <a:pt x="12" y="3"/>
                    <a:pt x="12" y="3"/>
                  </a:cubicBezTo>
                  <a:cubicBezTo>
                    <a:pt x="12" y="3"/>
                    <a:pt x="12" y="3"/>
                    <a:pt x="12" y="3"/>
                  </a:cubicBezTo>
                  <a:cubicBezTo>
                    <a:pt x="17" y="4"/>
                    <a:pt x="17" y="4"/>
                    <a:pt x="17" y="4"/>
                  </a:cubicBezTo>
                  <a:cubicBezTo>
                    <a:pt x="17" y="4"/>
                    <a:pt x="17" y="4"/>
                    <a:pt x="17" y="4"/>
                  </a:cubicBezTo>
                  <a:cubicBezTo>
                    <a:pt x="21" y="3"/>
                    <a:pt x="21" y="3"/>
                    <a:pt x="21" y="3"/>
                  </a:cubicBezTo>
                  <a:cubicBezTo>
                    <a:pt x="21" y="3"/>
                    <a:pt x="21" y="3"/>
                    <a:pt x="21" y="3"/>
                  </a:cubicBezTo>
                  <a:cubicBezTo>
                    <a:pt x="21" y="3"/>
                    <a:pt x="22" y="3"/>
                    <a:pt x="22" y="3"/>
                  </a:cubicBezTo>
                  <a:cubicBezTo>
                    <a:pt x="24" y="7"/>
                    <a:pt x="24" y="7"/>
                    <a:pt x="24" y="7"/>
                  </a:cubicBezTo>
                  <a:cubicBezTo>
                    <a:pt x="28" y="9"/>
                    <a:pt x="28" y="9"/>
                    <a:pt x="28" y="9"/>
                  </a:cubicBezTo>
                  <a:cubicBezTo>
                    <a:pt x="28" y="9"/>
                    <a:pt x="29" y="10"/>
                    <a:pt x="29" y="10"/>
                  </a:cubicBezTo>
                  <a:cubicBezTo>
                    <a:pt x="27" y="15"/>
                    <a:pt x="27" y="15"/>
                    <a:pt x="27" y="15"/>
                  </a:cubicBezTo>
                  <a:cubicBezTo>
                    <a:pt x="27" y="15"/>
                    <a:pt x="27" y="15"/>
                    <a:pt x="27" y="15"/>
                  </a:cubicBezTo>
                  <a:cubicBezTo>
                    <a:pt x="29" y="19"/>
                    <a:pt x="29" y="19"/>
                    <a:pt x="29" y="19"/>
                  </a:cubicBezTo>
                  <a:cubicBezTo>
                    <a:pt x="29" y="19"/>
                    <a:pt x="29" y="20"/>
                    <a:pt x="28" y="20"/>
                  </a:cubicBezTo>
                  <a:cubicBezTo>
                    <a:pt x="28" y="20"/>
                    <a:pt x="28" y="20"/>
                    <a:pt x="28" y="20"/>
                  </a:cubicBezTo>
                  <a:cubicBezTo>
                    <a:pt x="24" y="22"/>
                    <a:pt x="24" y="22"/>
                    <a:pt x="24" y="22"/>
                  </a:cubicBezTo>
                  <a:cubicBezTo>
                    <a:pt x="24" y="23"/>
                    <a:pt x="24" y="23"/>
                    <a:pt x="24" y="23"/>
                  </a:cubicBezTo>
                  <a:cubicBezTo>
                    <a:pt x="22" y="26"/>
                    <a:pt x="22" y="26"/>
                    <a:pt x="22" y="26"/>
                  </a:cubicBezTo>
                  <a:cubicBezTo>
                    <a:pt x="22" y="27"/>
                    <a:pt x="21" y="27"/>
                    <a:pt x="21" y="27"/>
                  </a:cubicBezTo>
                  <a:cubicBezTo>
                    <a:pt x="21" y="27"/>
                    <a:pt x="21" y="27"/>
                    <a:pt x="21" y="27"/>
                  </a:cubicBezTo>
                  <a:cubicBezTo>
                    <a:pt x="20" y="26"/>
                    <a:pt x="20" y="26"/>
                    <a:pt x="20" y="26"/>
                  </a:cubicBezTo>
                  <a:lnTo>
                    <a:pt x="17" y="25"/>
                  </a:lnTo>
                  <a:close/>
                  <a:moveTo>
                    <a:pt x="27" y="37"/>
                  </a:moveTo>
                  <a:cubicBezTo>
                    <a:pt x="27" y="37"/>
                    <a:pt x="26" y="37"/>
                    <a:pt x="25" y="38"/>
                  </a:cubicBezTo>
                  <a:cubicBezTo>
                    <a:pt x="24" y="40"/>
                    <a:pt x="24" y="40"/>
                    <a:pt x="24" y="40"/>
                  </a:cubicBezTo>
                  <a:cubicBezTo>
                    <a:pt x="21" y="30"/>
                    <a:pt x="21" y="30"/>
                    <a:pt x="21" y="30"/>
                  </a:cubicBezTo>
                  <a:cubicBezTo>
                    <a:pt x="21" y="30"/>
                    <a:pt x="21" y="30"/>
                    <a:pt x="21" y="30"/>
                  </a:cubicBezTo>
                  <a:cubicBezTo>
                    <a:pt x="23" y="30"/>
                    <a:pt x="24" y="29"/>
                    <a:pt x="25" y="28"/>
                  </a:cubicBezTo>
                  <a:cubicBezTo>
                    <a:pt x="26" y="25"/>
                    <a:pt x="26" y="25"/>
                    <a:pt x="26" y="25"/>
                  </a:cubicBezTo>
                  <a:cubicBezTo>
                    <a:pt x="30" y="38"/>
                    <a:pt x="30" y="38"/>
                    <a:pt x="30" y="38"/>
                  </a:cubicBez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3" name="Group 282">
            <a:extLst>
              <a:ext uri="{FF2B5EF4-FFF2-40B4-BE49-F238E27FC236}">
                <a16:creationId xmlns:a16="http://schemas.microsoft.com/office/drawing/2014/main" id="{EBB94642-306B-A247-8D3A-1D327E3953F4}"/>
              </a:ext>
            </a:extLst>
          </p:cNvPr>
          <p:cNvGrpSpPr/>
          <p:nvPr/>
        </p:nvGrpSpPr>
        <p:grpSpPr>
          <a:xfrm>
            <a:off x="659286" y="1617546"/>
            <a:ext cx="589494" cy="589494"/>
            <a:chOff x="-265740" y="487681"/>
            <a:chExt cx="589494" cy="589494"/>
          </a:xfrm>
        </p:grpSpPr>
        <p:sp>
          <p:nvSpPr>
            <p:cNvPr id="284" name="Oval 283">
              <a:extLst>
                <a:ext uri="{FF2B5EF4-FFF2-40B4-BE49-F238E27FC236}">
                  <a16:creationId xmlns:a16="http://schemas.microsoft.com/office/drawing/2014/main" id="{958D238D-C85C-444F-968C-15082CF8CFDB}"/>
                </a:ext>
              </a:extLst>
            </p:cNvPr>
            <p:cNvSpPr/>
            <p:nvPr/>
          </p:nvSpPr>
          <p:spPr>
            <a:xfrm>
              <a:off x="-265740" y="487681"/>
              <a:ext cx="589494" cy="589494"/>
            </a:xfrm>
            <a:prstGeom prst="ellipse">
              <a:avLst/>
            </a:prstGeom>
            <a:noFill/>
            <a:ln w="57150" cmpd="dbl">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rPr>
                <a:t>$</a:t>
              </a:r>
            </a:p>
          </p:txBody>
        </p:sp>
        <p:sp>
          <p:nvSpPr>
            <p:cNvPr id="285" name="Oval 284">
              <a:extLst>
                <a:ext uri="{FF2B5EF4-FFF2-40B4-BE49-F238E27FC236}">
                  <a16:creationId xmlns:a16="http://schemas.microsoft.com/office/drawing/2014/main" id="{68C4E885-F93E-7247-BA79-1E422AEC8D37}"/>
                </a:ext>
              </a:extLst>
            </p:cNvPr>
            <p:cNvSpPr/>
            <p:nvPr/>
          </p:nvSpPr>
          <p:spPr>
            <a:xfrm>
              <a:off x="-228590" y="525893"/>
              <a:ext cx="513070" cy="513070"/>
            </a:xfrm>
            <a:prstGeom prst="ellipse">
              <a:avLst/>
            </a:prstGeom>
            <a:noFill/>
            <a:ln w="571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grpSp>
      <p:pic>
        <p:nvPicPr>
          <p:cNvPr id="286" name="Graphic 285">
            <a:extLst>
              <a:ext uri="{FF2B5EF4-FFF2-40B4-BE49-F238E27FC236}">
                <a16:creationId xmlns:a16="http://schemas.microsoft.com/office/drawing/2014/main" id="{0CBCBD52-AF98-0D44-AEF1-4DC30A73438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39343" y="1611169"/>
            <a:ext cx="629921" cy="652154"/>
          </a:xfrm>
          <a:prstGeom prst="rect">
            <a:avLst/>
          </a:prstGeom>
        </p:spPr>
      </p:pic>
      <p:sp>
        <p:nvSpPr>
          <p:cNvPr id="287" name="Rectangle 286">
            <a:extLst>
              <a:ext uri="{FF2B5EF4-FFF2-40B4-BE49-F238E27FC236}">
                <a16:creationId xmlns:a16="http://schemas.microsoft.com/office/drawing/2014/main" id="{4B0D779C-FD80-2D4B-A1BF-762D6814149A}"/>
              </a:ext>
            </a:extLst>
          </p:cNvPr>
          <p:cNvSpPr/>
          <p:nvPr/>
        </p:nvSpPr>
        <p:spPr>
          <a:xfrm>
            <a:off x="630439" y="2813014"/>
            <a:ext cx="3540916" cy="3194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288" name="Chart 287">
            <a:extLst>
              <a:ext uri="{FF2B5EF4-FFF2-40B4-BE49-F238E27FC236}">
                <a16:creationId xmlns:a16="http://schemas.microsoft.com/office/drawing/2014/main" id="{C3CB65EA-841A-E745-87EB-4E0E718928C2}"/>
              </a:ext>
            </a:extLst>
          </p:cNvPr>
          <p:cNvGraphicFramePr/>
          <p:nvPr/>
        </p:nvGraphicFramePr>
        <p:xfrm>
          <a:off x="428161" y="2840934"/>
          <a:ext cx="3628468" cy="3422104"/>
        </p:xfrm>
        <a:graphic>
          <a:graphicData uri="http://schemas.openxmlformats.org/drawingml/2006/chart">
            <c:chart xmlns:c="http://schemas.openxmlformats.org/drawingml/2006/chart" xmlns:r="http://schemas.openxmlformats.org/officeDocument/2006/relationships" r:id="rId21"/>
          </a:graphicData>
        </a:graphic>
      </p:graphicFrame>
      <p:sp>
        <p:nvSpPr>
          <p:cNvPr id="289" name="TextBox 288">
            <a:extLst>
              <a:ext uri="{FF2B5EF4-FFF2-40B4-BE49-F238E27FC236}">
                <a16:creationId xmlns:a16="http://schemas.microsoft.com/office/drawing/2014/main" id="{7651312C-225C-5341-82C3-AB8FA8703201}"/>
              </a:ext>
            </a:extLst>
          </p:cNvPr>
          <p:cNvSpPr txBox="1"/>
          <p:nvPr/>
        </p:nvSpPr>
        <p:spPr>
          <a:xfrm>
            <a:off x="5110476" y="5545394"/>
            <a:ext cx="1922864" cy="338554"/>
          </a:xfrm>
          <a:prstGeom prst="rect">
            <a:avLst/>
          </a:prstGeom>
          <a:noFill/>
        </p:spPr>
        <p:txBody>
          <a:bodyPr wrap="square" rtlCol="0">
            <a:spAutoFit/>
          </a:bodyPr>
          <a:lstStyle/>
          <a:p>
            <a:pPr algn="ctr"/>
            <a:r>
              <a:rPr lang="en-US" sz="1600" dirty="0">
                <a:solidFill>
                  <a:schemeClr val="tx1">
                    <a:lumMod val="50000"/>
                    <a:lumOff val="50000"/>
                  </a:schemeClr>
                </a:solidFill>
              </a:rPr>
              <a:t>Market / Region</a:t>
            </a:r>
            <a:endParaRPr lang="en-US" dirty="0">
              <a:solidFill>
                <a:schemeClr val="tx1">
                  <a:lumMod val="50000"/>
                  <a:lumOff val="50000"/>
                </a:schemeClr>
              </a:solidFill>
            </a:endParaRPr>
          </a:p>
        </p:txBody>
      </p:sp>
    </p:spTree>
    <p:extLst>
      <p:ext uri="{BB962C8B-B14F-4D97-AF65-F5344CB8AC3E}">
        <p14:creationId xmlns:p14="http://schemas.microsoft.com/office/powerpoint/2010/main" val="429239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a:extLst>
              <a:ext uri="{FF2B5EF4-FFF2-40B4-BE49-F238E27FC236}">
                <a16:creationId xmlns:a16="http://schemas.microsoft.com/office/drawing/2014/main" id="{D916D4A4-9D80-6246-AEE3-69700A760BCB}"/>
              </a:ext>
            </a:extLst>
          </p:cNvPr>
          <p:cNvPicPr>
            <a:picLocks noGrp="1" noChangeAspect="1"/>
          </p:cNvPicPr>
          <p:nvPr>
            <p:ph idx="1"/>
          </p:nvPr>
        </p:nvPicPr>
        <p:blipFill>
          <a:blip r:embed="rId2"/>
          <a:stretch>
            <a:fillRect/>
          </a:stretch>
        </p:blipFill>
        <p:spPr>
          <a:xfrm>
            <a:off x="2314836" y="5980186"/>
            <a:ext cx="518762" cy="490186"/>
          </a:xfrm>
        </p:spPr>
      </p:pic>
      <p:sp>
        <p:nvSpPr>
          <p:cNvPr id="3" name="Text Placeholder 2">
            <a:extLst>
              <a:ext uri="{FF2B5EF4-FFF2-40B4-BE49-F238E27FC236}">
                <a16:creationId xmlns:a16="http://schemas.microsoft.com/office/drawing/2014/main" id="{BC1E55F4-525F-AF48-8024-3AAE5CC41904}"/>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F7D4E10B-01D0-F84C-B0D9-8FE5B6EF7721}"/>
              </a:ext>
            </a:extLst>
          </p:cNvPr>
          <p:cNvSpPr>
            <a:spLocks noGrp="1"/>
          </p:cNvSpPr>
          <p:nvPr>
            <p:ph type="title"/>
          </p:nvPr>
        </p:nvSpPr>
        <p:spPr/>
        <p:txBody>
          <a:bodyPr/>
          <a:lstStyle/>
          <a:p>
            <a:r>
              <a:rPr lang="en-US" dirty="0"/>
              <a:t>Software Integrity Group (SIG) Acquisitions</a:t>
            </a:r>
          </a:p>
        </p:txBody>
      </p:sp>
      <p:sp>
        <p:nvSpPr>
          <p:cNvPr id="16" name="Content Placeholder 2">
            <a:extLst>
              <a:ext uri="{FF2B5EF4-FFF2-40B4-BE49-F238E27FC236}">
                <a16:creationId xmlns:a16="http://schemas.microsoft.com/office/drawing/2014/main" id="{E0524B62-32EF-BC47-8832-8946C7F46855}"/>
              </a:ext>
            </a:extLst>
          </p:cNvPr>
          <p:cNvSpPr txBox="1">
            <a:spLocks/>
          </p:cNvSpPr>
          <p:nvPr/>
        </p:nvSpPr>
        <p:spPr>
          <a:xfrm>
            <a:off x="456876" y="1371598"/>
            <a:ext cx="11735123" cy="5098775"/>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600"/>
              </a:spcBef>
              <a:buClr>
                <a:schemeClr val="tx1"/>
              </a:buClr>
              <a:buFont typeface="Arial" panose="020B0604020202020204" pitchFamily="34" charset="0"/>
              <a:buChar char="•"/>
              <a:defRPr sz="2000" kern="1200" baseline="0">
                <a:solidFill>
                  <a:schemeClr val="tx1"/>
                </a:solidFill>
                <a:latin typeface="+mn-lt"/>
                <a:ea typeface="+mn-ea"/>
                <a:cs typeface="+mn-cs"/>
              </a:defRPr>
            </a:lvl1pPr>
            <a:lvl2pPr marL="512064" indent="-219456"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804672"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dirty="0"/>
              <a:t>Mar/2014		Coverity (San Francisco, Calgary, Seattle)</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May/2014		</a:t>
            </a:r>
            <a:r>
              <a:rPr lang="en-CA" dirty="0" err="1"/>
              <a:t>Kalistick</a:t>
            </a:r>
            <a:r>
              <a:rPr lang="en-CA" dirty="0"/>
              <a:t> (France)</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Apr/2015		</a:t>
            </a:r>
            <a:r>
              <a:rPr lang="en-CA" dirty="0" err="1"/>
              <a:t>Codenomicon</a:t>
            </a:r>
            <a:r>
              <a:rPr lang="en-CA" dirty="0"/>
              <a:t> (Finland)</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Jun/2015		Seeker (Israel)</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Nov/2015		</a:t>
            </a:r>
            <a:r>
              <a:rPr lang="en-CA" dirty="0" err="1"/>
              <a:t>Protecode</a:t>
            </a:r>
            <a:r>
              <a:rPr lang="en-CA" dirty="0"/>
              <a:t> (Ottawa)</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Dec/2015		Goanna (Australia)</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Dec/2016		</a:t>
            </a:r>
            <a:r>
              <a:rPr lang="en-CA" dirty="0" err="1"/>
              <a:t>Cigital</a:t>
            </a:r>
            <a:r>
              <a:rPr lang="en-CA" dirty="0"/>
              <a:t>/</a:t>
            </a:r>
            <a:r>
              <a:rPr lang="en-CA" dirty="0" err="1"/>
              <a:t>Codiscope</a:t>
            </a:r>
            <a:r>
              <a:rPr lang="en-CA" dirty="0"/>
              <a:t> (Dulles/Boston)</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Dec/2017		Black Duck Software (Boston, Global Offices)</a:t>
            </a:r>
          </a:p>
          <a:p>
            <a:pPr marL="0" indent="0">
              <a:spcBef>
                <a:spcPts val="0"/>
              </a:spcBef>
              <a:buFont typeface="Arial" panose="020B0604020202020204" pitchFamily="34" charset="0"/>
              <a:buNone/>
              <a:defRPr sz="1400"/>
            </a:pPr>
            <a:endParaRPr lang="en-CA" sz="1400" dirty="0"/>
          </a:p>
          <a:p>
            <a:pPr marL="0" indent="0">
              <a:spcBef>
                <a:spcPts val="0"/>
              </a:spcBef>
              <a:buFont typeface="Arial" panose="020B0604020202020204" pitchFamily="34" charset="0"/>
              <a:buNone/>
            </a:pPr>
            <a:r>
              <a:rPr lang="en-CA" dirty="0"/>
              <a:t>Jan/2020		Tinfoil (Mountain View)</a:t>
            </a:r>
          </a:p>
          <a:p>
            <a:pPr marL="0" indent="0">
              <a:spcBef>
                <a:spcPts val="0"/>
              </a:spcBef>
              <a:buFont typeface="Arial" panose="020B0604020202020204" pitchFamily="34" charset="0"/>
              <a:buNone/>
            </a:pPr>
            <a:endParaRPr lang="en-CA" sz="1400" dirty="0"/>
          </a:p>
          <a:p>
            <a:pPr marL="0" indent="0">
              <a:spcBef>
                <a:spcPts val="0"/>
              </a:spcBef>
              <a:buFont typeface="Arial" panose="020B0604020202020204" pitchFamily="34" charset="0"/>
              <a:buNone/>
            </a:pPr>
            <a:r>
              <a:rPr lang="en-CA" dirty="0"/>
              <a:t>Jun/2021		Code Dx (New York)		Jun/2022		</a:t>
            </a:r>
            <a:r>
              <a:rPr lang="en-CA" dirty="0" err="1"/>
              <a:t>WhiteHat</a:t>
            </a:r>
            <a:r>
              <a:rPr lang="en-CA" dirty="0"/>
              <a:t> (San Jose)</a:t>
            </a:r>
          </a:p>
          <a:p>
            <a:pPr marL="0" indent="0">
              <a:spcBef>
                <a:spcPts val="0"/>
              </a:spcBef>
              <a:buFont typeface="Arial" panose="020B0604020202020204" pitchFamily="34" charset="0"/>
              <a:buNone/>
            </a:pPr>
            <a:endParaRPr lang="en-CA" dirty="0"/>
          </a:p>
          <a:p>
            <a:pPr marL="0" indent="0">
              <a:spcBef>
                <a:spcPts val="0"/>
              </a:spcBef>
              <a:buFont typeface="Arial" panose="020B0604020202020204" pitchFamily="34" charset="0"/>
              <a:buNone/>
            </a:pPr>
            <a:endParaRPr lang="en-CA" dirty="0"/>
          </a:p>
          <a:p>
            <a:pPr marL="0" indent="0">
              <a:spcBef>
                <a:spcPts val="0"/>
              </a:spcBef>
              <a:buFont typeface="Arial" panose="020B0604020202020204" pitchFamily="34" charset="0"/>
              <a:buNone/>
            </a:pPr>
            <a:endParaRPr lang="en-CA" dirty="0"/>
          </a:p>
        </p:txBody>
      </p:sp>
      <p:pic>
        <p:nvPicPr>
          <p:cNvPr id="17" name="Picture 13" descr="Picture 13">
            <a:extLst>
              <a:ext uri="{FF2B5EF4-FFF2-40B4-BE49-F238E27FC236}">
                <a16:creationId xmlns:a16="http://schemas.microsoft.com/office/drawing/2014/main" id="{8C899087-5081-F84C-A32A-C7DC9D54E8E8}"/>
              </a:ext>
            </a:extLst>
          </p:cNvPr>
          <p:cNvPicPr>
            <a:picLocks noChangeAspect="1"/>
          </p:cNvPicPr>
          <p:nvPr/>
        </p:nvPicPr>
        <p:blipFill>
          <a:blip r:embed="rId3"/>
          <a:stretch>
            <a:fillRect/>
          </a:stretch>
        </p:blipFill>
        <p:spPr>
          <a:xfrm>
            <a:off x="5967203" y="2391242"/>
            <a:ext cx="1084572" cy="630822"/>
          </a:xfrm>
          <a:prstGeom prst="rect">
            <a:avLst/>
          </a:prstGeom>
          <a:ln w="12700">
            <a:miter lim="400000"/>
          </a:ln>
        </p:spPr>
      </p:pic>
      <p:pic>
        <p:nvPicPr>
          <p:cNvPr id="18" name="Picture 4" descr="Picture 4">
            <a:extLst>
              <a:ext uri="{FF2B5EF4-FFF2-40B4-BE49-F238E27FC236}">
                <a16:creationId xmlns:a16="http://schemas.microsoft.com/office/drawing/2014/main" id="{82FB60F9-E7B2-5641-AD2E-096D71E7B531}"/>
              </a:ext>
            </a:extLst>
          </p:cNvPr>
          <p:cNvPicPr>
            <a:picLocks noChangeAspect="1"/>
          </p:cNvPicPr>
          <p:nvPr/>
        </p:nvPicPr>
        <p:blipFill>
          <a:blip r:embed="rId4"/>
          <a:stretch>
            <a:fillRect/>
          </a:stretch>
        </p:blipFill>
        <p:spPr>
          <a:xfrm>
            <a:off x="2401622" y="1423297"/>
            <a:ext cx="353378" cy="353378"/>
          </a:xfrm>
          <a:prstGeom prst="rect">
            <a:avLst/>
          </a:prstGeom>
          <a:ln w="12700">
            <a:miter lim="400000"/>
          </a:ln>
        </p:spPr>
      </p:pic>
      <p:pic>
        <p:nvPicPr>
          <p:cNvPr id="19" name="Picture 6" descr="Picture 6">
            <a:extLst>
              <a:ext uri="{FF2B5EF4-FFF2-40B4-BE49-F238E27FC236}">
                <a16:creationId xmlns:a16="http://schemas.microsoft.com/office/drawing/2014/main" id="{41C3B18B-6A7B-1E48-B44E-98284FC2BAF7}"/>
              </a:ext>
            </a:extLst>
          </p:cNvPr>
          <p:cNvPicPr>
            <a:picLocks noChangeAspect="1"/>
          </p:cNvPicPr>
          <p:nvPr/>
        </p:nvPicPr>
        <p:blipFill>
          <a:blip r:embed="rId5"/>
          <a:stretch>
            <a:fillRect/>
          </a:stretch>
        </p:blipFill>
        <p:spPr>
          <a:xfrm>
            <a:off x="2314836" y="1759743"/>
            <a:ext cx="526951" cy="526951"/>
          </a:xfrm>
          <a:prstGeom prst="rect">
            <a:avLst/>
          </a:prstGeom>
          <a:ln w="12700">
            <a:miter lim="400000"/>
          </a:ln>
        </p:spPr>
      </p:pic>
      <p:pic>
        <p:nvPicPr>
          <p:cNvPr id="20" name="Picture 8" descr="Picture 8">
            <a:extLst>
              <a:ext uri="{FF2B5EF4-FFF2-40B4-BE49-F238E27FC236}">
                <a16:creationId xmlns:a16="http://schemas.microsoft.com/office/drawing/2014/main" id="{42347F38-A9B1-E540-AD96-AF908194F6CE}"/>
              </a:ext>
            </a:extLst>
          </p:cNvPr>
          <p:cNvPicPr>
            <a:picLocks noChangeAspect="1"/>
          </p:cNvPicPr>
          <p:nvPr/>
        </p:nvPicPr>
        <p:blipFill>
          <a:blip r:embed="rId6"/>
          <a:stretch>
            <a:fillRect/>
          </a:stretch>
        </p:blipFill>
        <p:spPr>
          <a:xfrm>
            <a:off x="2318268" y="2315042"/>
            <a:ext cx="520085" cy="520085"/>
          </a:xfrm>
          <a:prstGeom prst="rect">
            <a:avLst/>
          </a:prstGeom>
          <a:ln w="12700">
            <a:miter lim="400000"/>
          </a:ln>
        </p:spPr>
      </p:pic>
      <p:pic>
        <p:nvPicPr>
          <p:cNvPr id="21" name="Picture 9" descr="Picture 9">
            <a:extLst>
              <a:ext uri="{FF2B5EF4-FFF2-40B4-BE49-F238E27FC236}">
                <a16:creationId xmlns:a16="http://schemas.microsoft.com/office/drawing/2014/main" id="{0CFBB539-4C1C-D344-8EB9-507C989B8EEB}"/>
              </a:ext>
            </a:extLst>
          </p:cNvPr>
          <p:cNvPicPr>
            <a:picLocks noChangeAspect="1"/>
          </p:cNvPicPr>
          <p:nvPr/>
        </p:nvPicPr>
        <p:blipFill>
          <a:blip r:embed="rId7"/>
          <a:stretch>
            <a:fillRect/>
          </a:stretch>
        </p:blipFill>
        <p:spPr>
          <a:xfrm>
            <a:off x="2307682" y="2853534"/>
            <a:ext cx="541260" cy="529338"/>
          </a:xfrm>
          <a:prstGeom prst="rect">
            <a:avLst/>
          </a:prstGeom>
          <a:ln w="12700">
            <a:miter lim="400000"/>
          </a:ln>
        </p:spPr>
      </p:pic>
      <p:pic>
        <p:nvPicPr>
          <p:cNvPr id="22" name="Picture 11" descr="Picture 11">
            <a:extLst>
              <a:ext uri="{FF2B5EF4-FFF2-40B4-BE49-F238E27FC236}">
                <a16:creationId xmlns:a16="http://schemas.microsoft.com/office/drawing/2014/main" id="{3E0B00BC-DB37-CB4A-9795-4AF4B797F53E}"/>
              </a:ext>
            </a:extLst>
          </p:cNvPr>
          <p:cNvPicPr>
            <a:picLocks noChangeAspect="1"/>
          </p:cNvPicPr>
          <p:nvPr/>
        </p:nvPicPr>
        <p:blipFill>
          <a:blip r:embed="rId8"/>
          <a:srcRect t="17753" b="14973"/>
          <a:stretch>
            <a:fillRect/>
          </a:stretch>
        </p:blipFill>
        <p:spPr>
          <a:xfrm>
            <a:off x="2279271" y="3383058"/>
            <a:ext cx="598080" cy="411856"/>
          </a:xfrm>
          <a:prstGeom prst="rect">
            <a:avLst/>
          </a:prstGeom>
          <a:ln w="12700">
            <a:miter lim="400000"/>
          </a:ln>
        </p:spPr>
      </p:pic>
      <p:pic>
        <p:nvPicPr>
          <p:cNvPr id="23" name="Picture 12" descr="Picture 12">
            <a:extLst>
              <a:ext uri="{FF2B5EF4-FFF2-40B4-BE49-F238E27FC236}">
                <a16:creationId xmlns:a16="http://schemas.microsoft.com/office/drawing/2014/main" id="{AD91E336-1D14-EE47-AAEB-55205E7364DD}"/>
              </a:ext>
            </a:extLst>
          </p:cNvPr>
          <p:cNvPicPr>
            <a:picLocks noChangeAspect="1"/>
          </p:cNvPicPr>
          <p:nvPr/>
        </p:nvPicPr>
        <p:blipFill>
          <a:blip r:embed="rId9"/>
          <a:srcRect r="73939"/>
          <a:stretch>
            <a:fillRect/>
          </a:stretch>
        </p:blipFill>
        <p:spPr>
          <a:xfrm>
            <a:off x="2323026" y="3827679"/>
            <a:ext cx="510572" cy="517218"/>
          </a:xfrm>
          <a:prstGeom prst="rect">
            <a:avLst/>
          </a:prstGeom>
          <a:ln w="12700">
            <a:miter lim="400000"/>
          </a:ln>
        </p:spPr>
      </p:pic>
      <p:pic>
        <p:nvPicPr>
          <p:cNvPr id="24" name="Picture 3" descr="Picture 3">
            <a:extLst>
              <a:ext uri="{FF2B5EF4-FFF2-40B4-BE49-F238E27FC236}">
                <a16:creationId xmlns:a16="http://schemas.microsoft.com/office/drawing/2014/main" id="{C84C179F-AA33-344E-AA58-3864B60B2EEB}"/>
              </a:ext>
            </a:extLst>
          </p:cNvPr>
          <p:cNvPicPr>
            <a:picLocks noChangeAspect="1"/>
          </p:cNvPicPr>
          <p:nvPr/>
        </p:nvPicPr>
        <p:blipFill>
          <a:blip r:embed="rId10"/>
          <a:srcRect r="76155"/>
          <a:stretch>
            <a:fillRect/>
          </a:stretch>
        </p:blipFill>
        <p:spPr>
          <a:xfrm>
            <a:off x="2083821" y="4402675"/>
            <a:ext cx="455472" cy="446189"/>
          </a:xfrm>
          <a:prstGeom prst="rect">
            <a:avLst/>
          </a:prstGeom>
          <a:ln w="12700">
            <a:miter lim="400000"/>
          </a:ln>
        </p:spPr>
      </p:pic>
      <p:pic>
        <p:nvPicPr>
          <p:cNvPr id="25" name="Picture 7" descr="Picture 7">
            <a:extLst>
              <a:ext uri="{FF2B5EF4-FFF2-40B4-BE49-F238E27FC236}">
                <a16:creationId xmlns:a16="http://schemas.microsoft.com/office/drawing/2014/main" id="{56CA65C7-753A-084D-A761-6477F28A9BAC}"/>
              </a:ext>
            </a:extLst>
          </p:cNvPr>
          <p:cNvPicPr>
            <a:picLocks noChangeAspect="1"/>
          </p:cNvPicPr>
          <p:nvPr/>
        </p:nvPicPr>
        <p:blipFill>
          <a:blip r:embed="rId11"/>
          <a:srcRect r="83493"/>
          <a:stretch>
            <a:fillRect/>
          </a:stretch>
        </p:blipFill>
        <p:spPr>
          <a:xfrm>
            <a:off x="2662457" y="4362034"/>
            <a:ext cx="368828" cy="574966"/>
          </a:xfrm>
          <a:prstGeom prst="rect">
            <a:avLst/>
          </a:prstGeom>
          <a:ln w="12700">
            <a:miter lim="400000"/>
          </a:ln>
        </p:spPr>
      </p:pic>
      <p:pic>
        <p:nvPicPr>
          <p:cNvPr id="26" name="Picture 5" descr="Picture 5">
            <a:extLst>
              <a:ext uri="{FF2B5EF4-FFF2-40B4-BE49-F238E27FC236}">
                <a16:creationId xmlns:a16="http://schemas.microsoft.com/office/drawing/2014/main" id="{708FC388-8E32-1444-9819-40F34CE5B980}"/>
              </a:ext>
            </a:extLst>
          </p:cNvPr>
          <p:cNvPicPr>
            <a:picLocks noChangeAspect="1"/>
          </p:cNvPicPr>
          <p:nvPr/>
        </p:nvPicPr>
        <p:blipFill>
          <a:blip r:embed="rId12"/>
          <a:stretch>
            <a:fillRect/>
          </a:stretch>
        </p:blipFill>
        <p:spPr>
          <a:xfrm>
            <a:off x="2345101" y="4829019"/>
            <a:ext cx="466421" cy="466421"/>
          </a:xfrm>
          <a:prstGeom prst="rect">
            <a:avLst/>
          </a:prstGeom>
          <a:ln w="12700">
            <a:miter lim="400000"/>
          </a:ln>
        </p:spPr>
      </p:pic>
      <p:pic>
        <p:nvPicPr>
          <p:cNvPr id="27" name="Picture 14" descr="Picture 14">
            <a:extLst>
              <a:ext uri="{FF2B5EF4-FFF2-40B4-BE49-F238E27FC236}">
                <a16:creationId xmlns:a16="http://schemas.microsoft.com/office/drawing/2014/main" id="{54C60C7A-5B4A-234F-82EB-190D781FD539}"/>
              </a:ext>
            </a:extLst>
          </p:cNvPr>
          <p:cNvPicPr>
            <a:picLocks noChangeAspect="1"/>
          </p:cNvPicPr>
          <p:nvPr/>
        </p:nvPicPr>
        <p:blipFill>
          <a:blip r:embed="rId13"/>
          <a:srcRect l="12124" t="9425" r="11183" b="28833"/>
          <a:stretch>
            <a:fillRect/>
          </a:stretch>
        </p:blipFill>
        <p:spPr>
          <a:xfrm flipH="1">
            <a:off x="2330187" y="5313145"/>
            <a:ext cx="518754" cy="517219"/>
          </a:xfrm>
          <a:prstGeom prst="rect">
            <a:avLst/>
          </a:prstGeom>
          <a:ln w="12700">
            <a:miter lim="400000"/>
          </a:ln>
        </p:spPr>
      </p:pic>
      <p:pic>
        <p:nvPicPr>
          <p:cNvPr id="5" name="Picture 4">
            <a:extLst>
              <a:ext uri="{FF2B5EF4-FFF2-40B4-BE49-F238E27FC236}">
                <a16:creationId xmlns:a16="http://schemas.microsoft.com/office/drawing/2014/main" id="{B8E82C35-A36B-977A-9C9A-9ACC2DC4A615}"/>
              </a:ext>
            </a:extLst>
          </p:cNvPr>
          <p:cNvPicPr>
            <a:picLocks noChangeAspect="1"/>
          </p:cNvPicPr>
          <p:nvPr/>
        </p:nvPicPr>
        <p:blipFill>
          <a:blip r:embed="rId14"/>
          <a:stretch>
            <a:fillRect/>
          </a:stretch>
        </p:blipFill>
        <p:spPr>
          <a:xfrm>
            <a:off x="8273142" y="5696712"/>
            <a:ext cx="1084572" cy="773661"/>
          </a:xfrm>
          <a:prstGeom prst="rect">
            <a:avLst/>
          </a:prstGeom>
        </p:spPr>
      </p:pic>
    </p:spTree>
    <p:extLst>
      <p:ext uri="{BB962C8B-B14F-4D97-AF65-F5344CB8AC3E}">
        <p14:creationId xmlns:p14="http://schemas.microsoft.com/office/powerpoint/2010/main" val="260676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4BBF0-3B03-BAE1-49EE-9BA0C8D76B7A}"/>
              </a:ext>
            </a:extLst>
          </p:cNvPr>
          <p:cNvSpPr>
            <a:spLocks noGrp="1"/>
          </p:cNvSpPr>
          <p:nvPr>
            <p:ph idx="1"/>
          </p:nvPr>
        </p:nvSpPr>
        <p:spPr/>
        <p:txBody>
          <a:bodyPr/>
          <a:lstStyle/>
          <a:p>
            <a:r>
              <a:rPr lang="en-US" dirty="0"/>
              <a:t>CUUG Sponsor since 2018</a:t>
            </a:r>
          </a:p>
        </p:txBody>
      </p:sp>
      <p:sp>
        <p:nvSpPr>
          <p:cNvPr id="3" name="Text Placeholder 2">
            <a:extLst>
              <a:ext uri="{FF2B5EF4-FFF2-40B4-BE49-F238E27FC236}">
                <a16:creationId xmlns:a16="http://schemas.microsoft.com/office/drawing/2014/main" id="{5709DD09-C72C-8B42-D9DD-BF97D040D19D}"/>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6761F266-48AD-45DF-C1EC-007BBCA9A6DE}"/>
              </a:ext>
            </a:extLst>
          </p:cNvPr>
          <p:cNvSpPr>
            <a:spLocks noGrp="1"/>
          </p:cNvSpPr>
          <p:nvPr>
            <p:ph type="title"/>
          </p:nvPr>
        </p:nvSpPr>
        <p:spPr/>
        <p:txBody>
          <a:bodyPr/>
          <a:lstStyle/>
          <a:p>
            <a:r>
              <a:rPr lang="en-US" dirty="0"/>
              <a:t>Synopsys</a:t>
            </a:r>
          </a:p>
        </p:txBody>
      </p:sp>
    </p:spTree>
    <p:extLst>
      <p:ext uri="{BB962C8B-B14F-4D97-AF65-F5344CB8AC3E}">
        <p14:creationId xmlns:p14="http://schemas.microsoft.com/office/powerpoint/2010/main" val="241388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995CC5-05DF-F7BE-5E65-FC748ECD1B9F}"/>
              </a:ext>
            </a:extLst>
          </p:cNvPr>
          <p:cNvSpPr>
            <a:spLocks noGrp="1"/>
          </p:cNvSpPr>
          <p:nvPr>
            <p:ph idx="1"/>
          </p:nvPr>
        </p:nvSpPr>
        <p:spPr/>
        <p:txBody>
          <a:bodyPr/>
          <a:lstStyle/>
          <a:p>
            <a:r>
              <a:rPr lang="en-US" dirty="0"/>
              <a:t>SolarWinds: 2019-2020 supply chain attacks</a:t>
            </a:r>
          </a:p>
          <a:p>
            <a:pPr lvl="1"/>
            <a:r>
              <a:rPr lang="en-US" dirty="0"/>
              <a:t>Trojan introduced into Orion network monitoring software</a:t>
            </a:r>
          </a:p>
          <a:p>
            <a:pPr lvl="1"/>
            <a:r>
              <a:rPr lang="en-US" dirty="0"/>
              <a:t>Multiple government agencies breached</a:t>
            </a:r>
          </a:p>
          <a:p>
            <a:r>
              <a:rPr lang="en-US" dirty="0"/>
              <a:t>Colonial Pipeline: 2021 ransomware attack</a:t>
            </a:r>
          </a:p>
          <a:p>
            <a:pPr lvl="1"/>
            <a:r>
              <a:rPr lang="en-US" dirty="0"/>
              <a:t>Pipeline shut down to contain attack</a:t>
            </a:r>
          </a:p>
          <a:p>
            <a:pPr lvl="1"/>
            <a:r>
              <a:rPr lang="en-US" dirty="0"/>
              <a:t>Ransom paid (but partially recovered)</a:t>
            </a:r>
          </a:p>
        </p:txBody>
      </p:sp>
      <p:sp>
        <p:nvSpPr>
          <p:cNvPr id="3" name="Text Placeholder 2">
            <a:extLst>
              <a:ext uri="{FF2B5EF4-FFF2-40B4-BE49-F238E27FC236}">
                <a16:creationId xmlns:a16="http://schemas.microsoft.com/office/drawing/2014/main" id="{C864F269-7E6E-2C58-BDF7-144A59D7AE1E}"/>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89374250-ADDB-A987-E71D-CDEEBBD96983}"/>
              </a:ext>
            </a:extLst>
          </p:cNvPr>
          <p:cNvSpPr>
            <a:spLocks noGrp="1"/>
          </p:cNvSpPr>
          <p:nvPr>
            <p:ph type="title"/>
          </p:nvPr>
        </p:nvSpPr>
        <p:spPr/>
        <p:txBody>
          <a:bodyPr/>
          <a:lstStyle/>
          <a:p>
            <a:r>
              <a:rPr lang="en-US" dirty="0"/>
              <a:t>Motivating Examples</a:t>
            </a:r>
          </a:p>
        </p:txBody>
      </p:sp>
    </p:spTree>
    <p:extLst>
      <p:ext uri="{BB962C8B-B14F-4D97-AF65-F5344CB8AC3E}">
        <p14:creationId xmlns:p14="http://schemas.microsoft.com/office/powerpoint/2010/main" val="213674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90D747-361A-CFE0-EBF1-3984C5601D45}"/>
              </a:ext>
            </a:extLst>
          </p:cNvPr>
          <p:cNvSpPr>
            <a:spLocks noGrp="1"/>
          </p:cNvSpPr>
          <p:nvPr>
            <p:ph idx="1"/>
          </p:nvPr>
        </p:nvSpPr>
        <p:spPr/>
        <p:txBody>
          <a:bodyPr/>
          <a:lstStyle/>
          <a:p>
            <a:r>
              <a:rPr lang="en-US" dirty="0"/>
              <a:t>Remove Barriers to Threat Information Sharing Between Government and the Private Sector</a:t>
            </a:r>
          </a:p>
          <a:p>
            <a:r>
              <a:rPr lang="en-US" dirty="0"/>
              <a:t>Modernize and Implement Stronger Cybersecurity Standards in the Federal Government</a:t>
            </a:r>
          </a:p>
          <a:p>
            <a:r>
              <a:rPr lang="en-US" dirty="0"/>
              <a:t>Improve Software Supply Chain Security</a:t>
            </a:r>
          </a:p>
          <a:p>
            <a:r>
              <a:rPr lang="en-US" dirty="0"/>
              <a:t>Establish a Cybersecurity Safety Review Board</a:t>
            </a:r>
          </a:p>
          <a:p>
            <a:r>
              <a:rPr lang="en-US" dirty="0"/>
              <a:t>Create a Standard Playbook for Responding to Cyber Incidents</a:t>
            </a:r>
          </a:p>
          <a:p>
            <a:r>
              <a:rPr lang="en-US" dirty="0"/>
              <a:t>Improve Investigative and Remediation Capabilities</a:t>
            </a:r>
          </a:p>
        </p:txBody>
      </p:sp>
      <p:sp>
        <p:nvSpPr>
          <p:cNvPr id="3" name="Text Placeholder 2">
            <a:extLst>
              <a:ext uri="{FF2B5EF4-FFF2-40B4-BE49-F238E27FC236}">
                <a16:creationId xmlns:a16="http://schemas.microsoft.com/office/drawing/2014/main" id="{E9C7D951-C019-9C99-6F25-D001EE02E97D}"/>
              </a:ext>
            </a:extLst>
          </p:cNvPr>
          <p:cNvSpPr>
            <a:spLocks noGrp="1"/>
          </p:cNvSpPr>
          <p:nvPr>
            <p:ph type="body" sz="quarter" idx="12"/>
          </p:nvPr>
        </p:nvSpPr>
        <p:spPr/>
        <p:txBody>
          <a:bodyPr/>
          <a:lstStyle/>
          <a:p>
            <a:r>
              <a:rPr lang="en-US" dirty="0"/>
              <a:t>US: Executive Order on Improving the Nation’s Cybersecurity</a:t>
            </a:r>
          </a:p>
        </p:txBody>
      </p:sp>
      <p:sp>
        <p:nvSpPr>
          <p:cNvPr id="4" name="Title 3">
            <a:extLst>
              <a:ext uri="{FF2B5EF4-FFF2-40B4-BE49-F238E27FC236}">
                <a16:creationId xmlns:a16="http://schemas.microsoft.com/office/drawing/2014/main" id="{0956EBB6-27F5-27C6-6C4D-83699C34C5DC}"/>
              </a:ext>
            </a:extLst>
          </p:cNvPr>
          <p:cNvSpPr>
            <a:spLocks noGrp="1"/>
          </p:cNvSpPr>
          <p:nvPr>
            <p:ph type="title"/>
          </p:nvPr>
        </p:nvSpPr>
        <p:spPr/>
        <p:txBody>
          <a:bodyPr/>
          <a:lstStyle/>
          <a:p>
            <a:r>
              <a:rPr lang="en-US" dirty="0"/>
              <a:t>Government Response</a:t>
            </a:r>
          </a:p>
        </p:txBody>
      </p:sp>
    </p:spTree>
    <p:extLst>
      <p:ext uri="{BB962C8B-B14F-4D97-AF65-F5344CB8AC3E}">
        <p14:creationId xmlns:p14="http://schemas.microsoft.com/office/powerpoint/2010/main" val="2177374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NOPSYS:STMTNUMBER" val="1"/>
  <p:tag name="SYNOPSYS:CONSTMT" val="1"/>
</p:tagLst>
</file>

<file path=ppt/tags/tag10.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11.xml><?xml version="1.0" encoding="utf-8"?>
<p:tagLst xmlns:a="http://schemas.openxmlformats.org/drawingml/2006/main" xmlns:r="http://schemas.openxmlformats.org/officeDocument/2006/relationships" xmlns:p="http://schemas.openxmlformats.org/presentationml/2006/main">
  <p:tag name="SYNOPSYS-SHAPE" val="Y"/>
</p:tagLst>
</file>

<file path=ppt/tags/tag12.xml><?xml version="1.0" encoding="utf-8"?>
<p:tagLst xmlns:a="http://schemas.openxmlformats.org/drawingml/2006/main" xmlns:r="http://schemas.openxmlformats.org/officeDocument/2006/relationships" xmlns:p="http://schemas.openxmlformats.org/presentationml/2006/main">
  <p:tag name="SYNOPSYS-SHAPE" val="Y"/>
</p:tagLst>
</file>

<file path=ppt/tags/tag13.xml><?xml version="1.0" encoding="utf-8"?>
<p:tagLst xmlns:a="http://schemas.openxmlformats.org/drawingml/2006/main" xmlns:r="http://schemas.openxmlformats.org/officeDocument/2006/relationships" xmlns:p="http://schemas.openxmlformats.org/presentationml/2006/main">
  <p:tag name="SYNOPSYS-SHAPE" val="Y"/>
</p:tagLst>
</file>

<file path=ppt/tags/tag14.xml><?xml version="1.0" encoding="utf-8"?>
<p:tagLst xmlns:a="http://schemas.openxmlformats.org/drawingml/2006/main" xmlns:r="http://schemas.openxmlformats.org/officeDocument/2006/relationships" xmlns:p="http://schemas.openxmlformats.org/presentationml/2006/main">
  <p:tag name="SYNOPSYS-SHAPE" val="Y"/>
</p:tagLst>
</file>

<file path=ppt/tags/tag15.xml><?xml version="1.0" encoding="utf-8"?>
<p:tagLst xmlns:a="http://schemas.openxmlformats.org/drawingml/2006/main" xmlns:r="http://schemas.openxmlformats.org/officeDocument/2006/relationships" xmlns:p="http://schemas.openxmlformats.org/presentationml/2006/main">
  <p:tag name="SYNOPSYS-SHAPE" val="Y"/>
</p:tagLst>
</file>

<file path=ppt/tags/tag16.xml><?xml version="1.0" encoding="utf-8"?>
<p:tagLst xmlns:a="http://schemas.openxmlformats.org/drawingml/2006/main" xmlns:r="http://schemas.openxmlformats.org/officeDocument/2006/relationships" xmlns:p="http://schemas.openxmlformats.org/presentationml/2006/main">
  <p:tag name="SYNOPSYS-SHAPE" val="Y"/>
</p:tagLst>
</file>

<file path=ppt/tags/tag17.xml><?xml version="1.0" encoding="utf-8"?>
<p:tagLst xmlns:a="http://schemas.openxmlformats.org/drawingml/2006/main" xmlns:r="http://schemas.openxmlformats.org/officeDocument/2006/relationships" xmlns:p="http://schemas.openxmlformats.org/presentationml/2006/main">
  <p:tag name="SYNOPSYS-SHAPE" val="Y"/>
</p:tagLst>
</file>

<file path=ppt/tags/tag18.xml><?xml version="1.0" encoding="utf-8"?>
<p:tagLst xmlns:a="http://schemas.openxmlformats.org/drawingml/2006/main" xmlns:r="http://schemas.openxmlformats.org/officeDocument/2006/relationships" xmlns:p="http://schemas.openxmlformats.org/presentationml/2006/main">
  <p:tag name="SYNOPSYS-SHAPE" val="Y"/>
</p:tagLst>
</file>

<file path=ppt/tags/tag19.xml><?xml version="1.0" encoding="utf-8"?>
<p:tagLst xmlns:a="http://schemas.openxmlformats.org/drawingml/2006/main" xmlns:r="http://schemas.openxmlformats.org/officeDocument/2006/relationships" xmlns:p="http://schemas.openxmlformats.org/presentationml/2006/main">
  <p:tag name="SYNOPSYS-SHAPE" val="Y"/>
</p:tagLst>
</file>

<file path=ppt/tags/tag2.xml><?xml version="1.0" encoding="utf-8"?>
<p:tagLst xmlns:a="http://schemas.openxmlformats.org/drawingml/2006/main" xmlns:r="http://schemas.openxmlformats.org/officeDocument/2006/relationships" xmlns:p="http://schemas.openxmlformats.org/presentationml/2006/main">
  <p:tag name="SYNOPSYS-SHAPE" val="Y"/>
</p:tagLst>
</file>

<file path=ppt/tags/tag20.xml><?xml version="1.0" encoding="utf-8"?>
<p:tagLst xmlns:a="http://schemas.openxmlformats.org/drawingml/2006/main" xmlns:r="http://schemas.openxmlformats.org/officeDocument/2006/relationships" xmlns:p="http://schemas.openxmlformats.org/presentationml/2006/main">
  <p:tag name="SYNOPSYS-SHAPE" val="Y"/>
</p:tagLst>
</file>

<file path=ppt/tags/tag21.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22.xml><?xml version="1.0" encoding="utf-8"?>
<p:tagLst xmlns:a="http://schemas.openxmlformats.org/drawingml/2006/main" xmlns:r="http://schemas.openxmlformats.org/officeDocument/2006/relationships" xmlns:p="http://schemas.openxmlformats.org/presentationml/2006/main">
  <p:tag name="SYNOPSYS-SHAPE" val="Y"/>
</p:tagLst>
</file>

<file path=ppt/tags/tag23.xml><?xml version="1.0" encoding="utf-8"?>
<p:tagLst xmlns:a="http://schemas.openxmlformats.org/drawingml/2006/main" xmlns:r="http://schemas.openxmlformats.org/officeDocument/2006/relationships" xmlns:p="http://schemas.openxmlformats.org/presentationml/2006/main">
  <p:tag name="SYNOPSYS-SHAPE" val="Y"/>
</p:tagLst>
</file>

<file path=ppt/tags/tag24.xml><?xml version="1.0" encoding="utf-8"?>
<p:tagLst xmlns:a="http://schemas.openxmlformats.org/drawingml/2006/main" xmlns:r="http://schemas.openxmlformats.org/officeDocument/2006/relationships" xmlns:p="http://schemas.openxmlformats.org/presentationml/2006/main">
  <p:tag name="SYNOPSYS-SHAPE" val="Y"/>
</p:tagLst>
</file>

<file path=ppt/tags/tag25.xml><?xml version="1.0" encoding="utf-8"?>
<p:tagLst xmlns:a="http://schemas.openxmlformats.org/drawingml/2006/main" xmlns:r="http://schemas.openxmlformats.org/officeDocument/2006/relationships" xmlns:p="http://schemas.openxmlformats.org/presentationml/2006/main">
  <p:tag name="SYNOPSYS-SHAPE" val="Y"/>
</p:tagLst>
</file>

<file path=ppt/tags/tag26.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27.xml><?xml version="1.0" encoding="utf-8"?>
<p:tagLst xmlns:a="http://schemas.openxmlformats.org/drawingml/2006/main" xmlns:r="http://schemas.openxmlformats.org/officeDocument/2006/relationships" xmlns:p="http://schemas.openxmlformats.org/presentationml/2006/main">
  <p:tag name="SYNOPSYS-SHAPE" val="Y"/>
</p:tagLst>
</file>

<file path=ppt/tags/tag28.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29.xml><?xml version="1.0" encoding="utf-8"?>
<p:tagLst xmlns:a="http://schemas.openxmlformats.org/drawingml/2006/main" xmlns:r="http://schemas.openxmlformats.org/officeDocument/2006/relationships" xmlns:p="http://schemas.openxmlformats.org/presentationml/2006/main">
  <p:tag name="SYNOPSYS-SHAPE" val="Y"/>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SYNOPSYS-SHAPE" val="Y"/>
</p:tagLst>
</file>

<file path=ppt/tags/tag31.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32.xml><?xml version="1.0" encoding="utf-8"?>
<p:tagLst xmlns:a="http://schemas.openxmlformats.org/drawingml/2006/main" xmlns:r="http://schemas.openxmlformats.org/officeDocument/2006/relationships" xmlns:p="http://schemas.openxmlformats.org/presentationml/2006/main">
  <p:tag name="SYNOPSYS-SHAPE" val="Y"/>
</p:tagLst>
</file>

<file path=ppt/tags/tag33.xml><?xml version="1.0" encoding="utf-8"?>
<p:tagLst xmlns:a="http://schemas.openxmlformats.org/drawingml/2006/main" xmlns:r="http://schemas.openxmlformats.org/officeDocument/2006/relationships" xmlns:p="http://schemas.openxmlformats.org/presentationml/2006/main">
  <p:tag name="SYNOPSYS-SHAPE" val="Y"/>
</p:tagLst>
</file>

<file path=ppt/tags/tag34.xml><?xml version="1.0" encoding="utf-8"?>
<p:tagLst xmlns:a="http://schemas.openxmlformats.org/drawingml/2006/main" xmlns:r="http://schemas.openxmlformats.org/officeDocument/2006/relationships" xmlns:p="http://schemas.openxmlformats.org/presentationml/2006/main">
  <p:tag name="SYNOPSYS-SHAPE" val="Y"/>
</p:tagLst>
</file>

<file path=ppt/tags/tag35.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36.xml><?xml version="1.0" encoding="utf-8"?>
<p:tagLst xmlns:a="http://schemas.openxmlformats.org/drawingml/2006/main" xmlns:r="http://schemas.openxmlformats.org/officeDocument/2006/relationships" xmlns:p="http://schemas.openxmlformats.org/presentationml/2006/main">
  <p:tag name="SYNOPSYS-SHAPE" val="Y"/>
</p:tagLst>
</file>

<file path=ppt/tags/tag37.xml><?xml version="1.0" encoding="utf-8"?>
<p:tagLst xmlns:a="http://schemas.openxmlformats.org/drawingml/2006/main" xmlns:r="http://schemas.openxmlformats.org/officeDocument/2006/relationships" xmlns:p="http://schemas.openxmlformats.org/presentationml/2006/main">
  <p:tag name="SYNOPSYS-SHAPE" val="Y"/>
</p:tagLst>
</file>

<file path=ppt/tags/tag38.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39.xml><?xml version="1.0" encoding="utf-8"?>
<p:tagLst xmlns:a="http://schemas.openxmlformats.org/drawingml/2006/main" xmlns:r="http://schemas.openxmlformats.org/officeDocument/2006/relationships" xmlns:p="http://schemas.openxmlformats.org/presentationml/2006/main">
  <p:tag name="SYNOPSYS-SHAPE" val="Y"/>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SYNOPSYS-SHAPE" val="Y"/>
</p:tagLst>
</file>

<file path=ppt/tags/tag41.xml><?xml version="1.0" encoding="utf-8"?>
<p:tagLst xmlns:a="http://schemas.openxmlformats.org/drawingml/2006/main" xmlns:r="http://schemas.openxmlformats.org/officeDocument/2006/relationships" xmlns:p="http://schemas.openxmlformats.org/presentationml/2006/main">
  <p:tag name="SYNOPSYS-SHAPE" val="Y"/>
</p:tagLst>
</file>

<file path=ppt/tags/tag42.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43.xml><?xml version="1.0" encoding="utf-8"?>
<p:tagLst xmlns:a="http://schemas.openxmlformats.org/drawingml/2006/main" xmlns:r="http://schemas.openxmlformats.org/officeDocument/2006/relationships" xmlns:p="http://schemas.openxmlformats.org/presentationml/2006/main">
  <p:tag name="SYNOPSYS-SHAPE" val="Y"/>
</p:tagLst>
</file>

<file path=ppt/tags/tag44.xml><?xml version="1.0" encoding="utf-8"?>
<p:tagLst xmlns:a="http://schemas.openxmlformats.org/drawingml/2006/main" xmlns:r="http://schemas.openxmlformats.org/officeDocument/2006/relationships" xmlns:p="http://schemas.openxmlformats.org/presentationml/2006/main">
  <p:tag name="SYNOPSYS-SHAPE" val="Y"/>
</p:tagLst>
</file>

<file path=ppt/tags/tag45.xml><?xml version="1.0" encoding="utf-8"?>
<p:tagLst xmlns:a="http://schemas.openxmlformats.org/drawingml/2006/main" xmlns:r="http://schemas.openxmlformats.org/officeDocument/2006/relationships" xmlns:p="http://schemas.openxmlformats.org/presentationml/2006/main">
  <p:tag name="SYNOPSYS-SHAPE" val="Y"/>
</p:tagLst>
</file>

<file path=ppt/tags/tag46.xml><?xml version="1.0" encoding="utf-8"?>
<p:tagLst xmlns:a="http://schemas.openxmlformats.org/drawingml/2006/main" xmlns:r="http://schemas.openxmlformats.org/officeDocument/2006/relationships" xmlns:p="http://schemas.openxmlformats.org/presentationml/2006/main">
  <p:tag name="SYNOPSYS-SHAPE" val="Y"/>
</p:tagLst>
</file>

<file path=ppt/tags/tag47.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48.xml><?xml version="1.0" encoding="utf-8"?>
<p:tagLst xmlns:a="http://schemas.openxmlformats.org/drawingml/2006/main" xmlns:r="http://schemas.openxmlformats.org/officeDocument/2006/relationships" xmlns:p="http://schemas.openxmlformats.org/presentationml/2006/main">
  <p:tag name="SYNOPSYS-SHAPE" val="Y"/>
</p:tagLst>
</file>

<file path=ppt/tags/tag49.xml><?xml version="1.0" encoding="utf-8"?>
<p:tagLst xmlns:a="http://schemas.openxmlformats.org/drawingml/2006/main" xmlns:r="http://schemas.openxmlformats.org/officeDocument/2006/relationships" xmlns:p="http://schemas.openxmlformats.org/presentationml/2006/main">
  <p:tag name="SYNOPSYS-SHAPE" val="Y"/>
</p:tagLst>
</file>

<file path=ppt/tags/tag5.xml><?xml version="1.0" encoding="utf-8"?>
<p:tagLst xmlns:a="http://schemas.openxmlformats.org/drawingml/2006/main" xmlns:r="http://schemas.openxmlformats.org/officeDocument/2006/relationships" xmlns:p="http://schemas.openxmlformats.org/presentationml/2006/main">
  <p:tag name="SYNOPSYS-SHAPE" val="Y"/>
</p:tagLst>
</file>

<file path=ppt/tags/tag50.xml><?xml version="1.0" encoding="utf-8"?>
<p:tagLst xmlns:a="http://schemas.openxmlformats.org/drawingml/2006/main" xmlns:r="http://schemas.openxmlformats.org/officeDocument/2006/relationships" xmlns:p="http://schemas.openxmlformats.org/presentationml/2006/main">
  <p:tag name="SYNOPSYS-SHAPE" val="Y"/>
</p:tagLst>
</file>

<file path=ppt/tags/tag51.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52.xml><?xml version="1.0" encoding="utf-8"?>
<p:tagLst xmlns:a="http://schemas.openxmlformats.org/drawingml/2006/main" xmlns:r="http://schemas.openxmlformats.org/officeDocument/2006/relationships" xmlns:p="http://schemas.openxmlformats.org/presentationml/2006/main">
  <p:tag name="SYNOPSYS-SHAPE" val="Y"/>
</p:tagLst>
</file>

<file path=ppt/tags/tag53.xml><?xml version="1.0" encoding="utf-8"?>
<p:tagLst xmlns:a="http://schemas.openxmlformats.org/drawingml/2006/main" xmlns:r="http://schemas.openxmlformats.org/officeDocument/2006/relationships" xmlns:p="http://schemas.openxmlformats.org/presentationml/2006/main">
  <p:tag name="SYNOPSYS-SHAPE" val="Y"/>
</p:tagLst>
</file>

<file path=ppt/tags/tag54.xml><?xml version="1.0" encoding="utf-8"?>
<p:tagLst xmlns:a="http://schemas.openxmlformats.org/drawingml/2006/main" xmlns:r="http://schemas.openxmlformats.org/officeDocument/2006/relationships" xmlns:p="http://schemas.openxmlformats.org/presentationml/2006/main">
  <p:tag name="SYNOPSYS-SHAPE" val="Y"/>
</p:tagLst>
</file>

<file path=ppt/tags/tag55.xml><?xml version="1.0" encoding="utf-8"?>
<p:tagLst xmlns:a="http://schemas.openxmlformats.org/drawingml/2006/main" xmlns:r="http://schemas.openxmlformats.org/officeDocument/2006/relationships" xmlns:p="http://schemas.openxmlformats.org/presentationml/2006/main">
  <p:tag name="SYNOPSYS-SHAPE" val="Y"/>
</p:tagLst>
</file>

<file path=ppt/tags/tag56.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57.xml><?xml version="1.0" encoding="utf-8"?>
<p:tagLst xmlns:a="http://schemas.openxmlformats.org/drawingml/2006/main" xmlns:r="http://schemas.openxmlformats.org/officeDocument/2006/relationships" xmlns:p="http://schemas.openxmlformats.org/presentationml/2006/main">
  <p:tag name="SYNOPSYS-SHAPE" val="Y"/>
</p:tagLst>
</file>

<file path=ppt/tags/tag58.xml><?xml version="1.0" encoding="utf-8"?>
<p:tagLst xmlns:a="http://schemas.openxmlformats.org/drawingml/2006/main" xmlns:r="http://schemas.openxmlformats.org/officeDocument/2006/relationships" xmlns:p="http://schemas.openxmlformats.org/presentationml/2006/main">
  <p:tag name="SYNOPSYS-SHAPE" val="Y"/>
</p:tagLst>
</file>

<file path=ppt/tags/tag59.xml><?xml version="1.0" encoding="utf-8"?>
<p:tagLst xmlns:a="http://schemas.openxmlformats.org/drawingml/2006/main" xmlns:r="http://schemas.openxmlformats.org/officeDocument/2006/relationships" xmlns:p="http://schemas.openxmlformats.org/presentationml/2006/main">
  <p:tag name="SYNOPSYS-SHAPE" val="Y"/>
</p:tagLst>
</file>

<file path=ppt/tags/tag6.xml><?xml version="1.0" encoding="utf-8"?>
<p:tagLst xmlns:a="http://schemas.openxmlformats.org/drawingml/2006/main" xmlns:r="http://schemas.openxmlformats.org/officeDocument/2006/relationships" xmlns:p="http://schemas.openxmlformats.org/presentationml/2006/main">
  <p:tag name="SYNOPSYS-TEMPLATE-001" val="9/10/2018 5:47:52 PM"/>
  <p:tag name="SYNOPSYS-SHAPE" val="Y"/>
</p:tagLst>
</file>

<file path=ppt/tags/tag60.xml><?xml version="1.0" encoding="utf-8"?>
<p:tagLst xmlns:a="http://schemas.openxmlformats.org/drawingml/2006/main" xmlns:r="http://schemas.openxmlformats.org/officeDocument/2006/relationships" xmlns:p="http://schemas.openxmlformats.org/presentationml/2006/main">
  <p:tag name="SYNOPSYS-SHAPE" val="Y"/>
</p:tagLst>
</file>

<file path=ppt/tags/tag61.xml><?xml version="1.0" encoding="utf-8"?>
<p:tagLst xmlns:a="http://schemas.openxmlformats.org/drawingml/2006/main" xmlns:r="http://schemas.openxmlformats.org/officeDocument/2006/relationships" xmlns:p="http://schemas.openxmlformats.org/presentationml/2006/main">
  <p:tag name="SYNOPSYS-SHAPE" val="Y"/>
</p:tagLst>
</file>

<file path=ppt/tags/tag62.xml><?xml version="1.0" encoding="utf-8"?>
<p:tagLst xmlns:a="http://schemas.openxmlformats.org/drawingml/2006/main" xmlns:r="http://schemas.openxmlformats.org/officeDocument/2006/relationships" xmlns:p="http://schemas.openxmlformats.org/presentationml/2006/main">
  <p:tag name="SYNOPSYS-SHAPE" val="Y"/>
</p:tagLst>
</file>

<file path=ppt/tags/tag63.xml><?xml version="1.0" encoding="utf-8"?>
<p:tagLst xmlns:a="http://schemas.openxmlformats.org/drawingml/2006/main" xmlns:r="http://schemas.openxmlformats.org/officeDocument/2006/relationships" xmlns:p="http://schemas.openxmlformats.org/presentationml/2006/main">
  <p:tag name="SYNOPSYS-SHAPE" val="Y"/>
</p:tagLst>
</file>

<file path=ppt/tags/tag64.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65.xml><?xml version="1.0" encoding="utf-8"?>
<p:tagLst xmlns:a="http://schemas.openxmlformats.org/drawingml/2006/main" xmlns:r="http://schemas.openxmlformats.org/officeDocument/2006/relationships" xmlns:p="http://schemas.openxmlformats.org/presentationml/2006/main">
  <p:tag name="SYNOPSYS:CONSTMT" val="TagValue"/>
  <p:tag name="SYNOPSYS-SHAPE" val="Y"/>
</p:tagLst>
</file>

<file path=ppt/tags/tag66.xml><?xml version="1.0" encoding="utf-8"?>
<p:tagLst xmlns:a="http://schemas.openxmlformats.org/drawingml/2006/main" xmlns:r="http://schemas.openxmlformats.org/officeDocument/2006/relationships" xmlns:p="http://schemas.openxmlformats.org/presentationml/2006/main">
  <p:tag name="SYNOPSYS-SHAPE" val="Y"/>
</p:tagLst>
</file>

<file path=ppt/tags/tag67.xml><?xml version="1.0" encoding="utf-8"?>
<p:tagLst xmlns:a="http://schemas.openxmlformats.org/drawingml/2006/main" xmlns:r="http://schemas.openxmlformats.org/officeDocument/2006/relationships" xmlns:p="http://schemas.openxmlformats.org/presentationml/2006/main">
  <p:tag name="SYNOPSYS-SHAPE" val="Y"/>
</p:tagLst>
</file>

<file path=ppt/tags/tag68.xml><?xml version="1.0" encoding="utf-8"?>
<p:tagLst xmlns:a="http://schemas.openxmlformats.org/drawingml/2006/main" xmlns:r="http://schemas.openxmlformats.org/officeDocument/2006/relationships" xmlns:p="http://schemas.openxmlformats.org/presentationml/2006/main">
  <p:tag name="SYNOPSYS-SHAPE" val="Y"/>
</p:tagLst>
</file>

<file path=ppt/tags/tag69.xml><?xml version="1.0" encoding="utf-8"?>
<p:tagLst xmlns:a="http://schemas.openxmlformats.org/drawingml/2006/main" xmlns:r="http://schemas.openxmlformats.org/officeDocument/2006/relationships" xmlns:p="http://schemas.openxmlformats.org/presentationml/2006/main">
  <p:tag name="SYNOPSYS-SHAPE" val="Y"/>
</p:tagLst>
</file>

<file path=ppt/tags/tag7.xml><?xml version="1.0" encoding="utf-8"?>
<p:tagLst xmlns:a="http://schemas.openxmlformats.org/drawingml/2006/main" xmlns:r="http://schemas.openxmlformats.org/officeDocument/2006/relationships" xmlns:p="http://schemas.openxmlformats.org/presentationml/2006/main">
  <p:tag name="SYNOPSYS-SHAPE" val="Y"/>
</p:tagLst>
</file>

<file path=ppt/tags/tag70.xml><?xml version="1.0" encoding="utf-8"?>
<p:tagLst xmlns:a="http://schemas.openxmlformats.org/drawingml/2006/main" xmlns:r="http://schemas.openxmlformats.org/officeDocument/2006/relationships" xmlns:p="http://schemas.openxmlformats.org/presentationml/2006/main">
  <p:tag name="SYNOPSYS:CONSTMT" val="1"/>
</p:tagLst>
</file>

<file path=ppt/tags/tag8.xml><?xml version="1.0" encoding="utf-8"?>
<p:tagLst xmlns:a="http://schemas.openxmlformats.org/drawingml/2006/main" xmlns:r="http://schemas.openxmlformats.org/officeDocument/2006/relationships" xmlns:p="http://schemas.openxmlformats.org/presentationml/2006/main">
  <p:tag name="SYNOPSYS-SHAPE" val="Y"/>
</p:tagLst>
</file>

<file path=ppt/tags/tag9.xml><?xml version="1.0" encoding="utf-8"?>
<p:tagLst xmlns:a="http://schemas.openxmlformats.org/drawingml/2006/main" xmlns:r="http://schemas.openxmlformats.org/officeDocument/2006/relationships" xmlns:p="http://schemas.openxmlformats.org/presentationml/2006/main">
  <p:tag name="SYNOPSYS-SHAPE" val="Y"/>
</p:tagLst>
</file>

<file path=ppt/theme/theme1.xml><?xml version="1.0" encoding="utf-8"?>
<a:theme xmlns:a="http://schemas.openxmlformats.org/drawingml/2006/main" name="Synopsys">
  <a:themeElements>
    <a:clrScheme name="Synopsys">
      <a:dk1>
        <a:sysClr val="windowText" lastClr="000000"/>
      </a:dk1>
      <a:lt1>
        <a:sysClr val="window" lastClr="FFFFFF"/>
      </a:lt1>
      <a:dk2>
        <a:srgbClr val="000000"/>
      </a:dk2>
      <a:lt2>
        <a:srgbClr val="FFFFFF"/>
      </a:lt2>
      <a:accent1>
        <a:srgbClr val="4F2683"/>
      </a:accent1>
      <a:accent2>
        <a:srgbClr val="F69008"/>
      </a:accent2>
      <a:accent3>
        <a:srgbClr val="46AA42"/>
      </a:accent3>
      <a:accent4>
        <a:srgbClr val="F50505"/>
      </a:accent4>
      <a:accent5>
        <a:srgbClr val="B4B2B0"/>
      </a:accent5>
      <a:accent6>
        <a:srgbClr val="00638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t"/>
      <a:lstStyle>
        <a:defPPr algn="l">
          <a:defRPr sz="180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a:defPPr>
      </a:lstStyle>
    </a:txDef>
  </a:objectDefaults>
  <a:extraClrSchemeLst/>
  <a:custClrLst>
    <a:custClr name="Light Purple">
      <a:srgbClr val="8446AD"/>
    </a:custClr>
    <a:custClr name="Midnight Blue">
      <a:srgbClr val="244289"/>
    </a:custClr>
    <a:custClr name="Teal">
      <a:srgbClr val="00AAB8"/>
    </a:custClr>
    <a:custClr name="Yellow">
      <a:srgbClr val="FFB718"/>
    </a:custClr>
    <a:custClr name="Aquamarine">
      <a:srgbClr val="00E6BA"/>
    </a:custClr>
    <a:custClr name="Red">
      <a:srgbClr val="F50505"/>
    </a:custClr>
    <a:custClr name="Light Red">
      <a:srgbClr val="F9A08B"/>
    </a:custClr>
    <a:custClr name="Yellow">
      <a:srgbClr val="FAF020"/>
    </a:custClr>
    <a:custClr name="Light Green">
      <a:srgbClr val="BFE973"/>
    </a:custClr>
    <a:custClr name="Green">
      <a:srgbClr val="47C73D"/>
    </a:custClr>
  </a:custClrLst>
  <a:extLst>
    <a:ext uri="{05A4C25C-085E-4340-85A3-A5531E510DB2}">
      <thm15:themeFamily xmlns:thm15="http://schemas.microsoft.com/office/thememl/2012/main" name="Synopsys_PPT_Template_White_2022" id="{B44722BC-47BF-4249-A5F1-F7866FF68304}" vid="{A62F65AA-375C-9341-8CF5-03C26DE83101}"/>
    </a:ext>
  </a:extLst>
</a:theme>
</file>

<file path=ppt/theme/theme2.xml><?xml version="1.0" encoding="utf-8"?>
<a:theme xmlns:a="http://schemas.openxmlformats.org/drawingml/2006/main" name="Office Theme">
  <a:themeElements>
    <a:clrScheme name="Synopsys">
      <a:dk1>
        <a:sysClr val="windowText" lastClr="000000"/>
      </a:dk1>
      <a:lt1>
        <a:sysClr val="window" lastClr="FFFFFF"/>
      </a:lt1>
      <a:dk2>
        <a:srgbClr val="000000"/>
      </a:dk2>
      <a:lt2>
        <a:srgbClr val="FFFFFF"/>
      </a:lt2>
      <a:accent1>
        <a:srgbClr val="4F2683"/>
      </a:accent1>
      <a:accent2>
        <a:srgbClr val="F69008"/>
      </a:accent2>
      <a:accent3>
        <a:srgbClr val="46AA42"/>
      </a:accent3>
      <a:accent4>
        <a:srgbClr val="F50505"/>
      </a:accent4>
      <a:accent5>
        <a:srgbClr val="B4B2B0"/>
      </a:accent5>
      <a:accent6>
        <a:srgbClr val="00638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t"/>
      <a:lstStyle>
        <a:defPPr algn="l">
          <a:defRPr sz="180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a:defPPr>
      </a:lstStyle>
    </a:txDef>
  </a:objectDefaults>
  <a:extraClrSchemeLst/>
  <a:custClrLst>
    <a:custClr name="Light Purple">
      <a:srgbClr val="8446AD"/>
    </a:custClr>
    <a:custClr name="Midnight Blue">
      <a:srgbClr val="244289"/>
    </a:custClr>
    <a:custClr name="Teal">
      <a:srgbClr val="00AAB8"/>
    </a:custClr>
    <a:custClr name="Yellow">
      <a:srgbClr val="FFB718"/>
    </a:custClr>
    <a:custClr name="Aquamarine">
      <a:srgbClr val="00E6BA"/>
    </a:custClr>
    <a:custClr name="Red">
      <a:srgbClr val="F50505"/>
    </a:custClr>
    <a:custClr name="Light Red">
      <a:srgbClr val="F9A08B"/>
    </a:custClr>
    <a:custClr name="Yellow">
      <a:srgbClr val="FAF020"/>
    </a:custClr>
    <a:custClr name="Light Green">
      <a:srgbClr val="BFE973"/>
    </a:custClr>
    <a:custClr name="Green">
      <a:srgbClr val="47C73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ynopsys">
      <a:dk1>
        <a:sysClr val="windowText" lastClr="000000"/>
      </a:dk1>
      <a:lt1>
        <a:sysClr val="window" lastClr="FFFFFF"/>
      </a:lt1>
      <a:dk2>
        <a:srgbClr val="000000"/>
      </a:dk2>
      <a:lt2>
        <a:srgbClr val="FFFFFF"/>
      </a:lt2>
      <a:accent1>
        <a:srgbClr val="4F2683"/>
      </a:accent1>
      <a:accent2>
        <a:srgbClr val="F69008"/>
      </a:accent2>
      <a:accent3>
        <a:srgbClr val="46AA42"/>
      </a:accent3>
      <a:accent4>
        <a:srgbClr val="F50505"/>
      </a:accent4>
      <a:accent5>
        <a:srgbClr val="B4B2B0"/>
      </a:accent5>
      <a:accent6>
        <a:srgbClr val="00638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t"/>
      <a:lstStyle>
        <a:defPPr algn="l">
          <a:defRPr sz="180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a:defPPr>
      </a:lstStyle>
    </a:txDef>
  </a:objectDefaults>
  <a:extraClrSchemeLst/>
  <a:custClrLst>
    <a:custClr name="Light Purple">
      <a:srgbClr val="8446AD"/>
    </a:custClr>
    <a:custClr name="Midnight Blue">
      <a:srgbClr val="244289"/>
    </a:custClr>
    <a:custClr name="Teal">
      <a:srgbClr val="00AAB8"/>
    </a:custClr>
    <a:custClr name="Yellow">
      <a:srgbClr val="FFB718"/>
    </a:custClr>
    <a:custClr name="Aquamarine">
      <a:srgbClr val="00E6BA"/>
    </a:custClr>
    <a:custClr name="Red">
      <a:srgbClr val="F50505"/>
    </a:custClr>
    <a:custClr name="Light Red">
      <a:srgbClr val="F9A08B"/>
    </a:custClr>
    <a:custClr name="Yellow">
      <a:srgbClr val="FAF020"/>
    </a:custClr>
    <a:custClr name="Light Green">
      <a:srgbClr val="BFE973"/>
    </a:custClr>
    <a:custClr name="Green">
      <a:srgbClr val="47C73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95154EF9643247A4B9B5F4B6442AD5" ma:contentTypeVersion="1" ma:contentTypeDescription="Create a new document." ma:contentTypeScope="" ma:versionID="510a0e1104d4d37ef20dfd997d9992db">
  <xsd:schema xmlns:xsd="http://www.w3.org/2001/XMLSchema" xmlns:xs="http://www.w3.org/2001/XMLSchema" xmlns:p="http://schemas.microsoft.com/office/2006/metadata/properties" xmlns:ns2="49a709bb-1a2c-441e-b04a-3a30362613c0" targetNamespace="http://schemas.microsoft.com/office/2006/metadata/properties" ma:root="true" ma:fieldsID="1886cc2548bc6f3c292d77d067cc6637" ns2:_="">
    <xsd:import namespace="49a709bb-1a2c-441e-b04a-3a30362613c0"/>
    <xsd:element name="properties">
      <xsd:complexType>
        <xsd:sequence>
          <xsd:element name="documentManagement">
            <xsd:complexType>
              <xsd:all>
                <xsd:element ref="ns2:List_x0020_Ord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709bb-1a2c-441e-b04a-3a30362613c0" elementFormDefault="qualified">
    <xsd:import namespace="http://schemas.microsoft.com/office/2006/documentManagement/types"/>
    <xsd:import namespace="http://schemas.microsoft.com/office/infopath/2007/PartnerControls"/>
    <xsd:element name="List_x0020_Order" ma:index="8" ma:displayName="List Order" ma:indexed="true" ma:internalName="List_x0020_Ord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st_x0020_Order xmlns="49a709bb-1a2c-441e-b04a-3a30362613c0">15</List_x0020_Order>
  </documentManagement>
</p:properties>
</file>

<file path=customXml/itemProps1.xml><?xml version="1.0" encoding="utf-8"?>
<ds:datastoreItem xmlns:ds="http://schemas.openxmlformats.org/officeDocument/2006/customXml" ds:itemID="{94115FF5-E700-4CEB-8ACB-70E55BD5D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709bb-1a2c-441e-b04a-3a3036261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AFEF24-1446-44D7-B529-704DA786D762}">
  <ds:schemaRefs>
    <ds:schemaRef ds:uri="http://schemas.microsoft.com/sharepoint/v3/contenttype/forms"/>
  </ds:schemaRefs>
</ds:datastoreItem>
</file>

<file path=customXml/itemProps3.xml><?xml version="1.0" encoding="utf-8"?>
<ds:datastoreItem xmlns:ds="http://schemas.openxmlformats.org/officeDocument/2006/customXml" ds:itemID="{C625E540-4F59-484A-9C26-1886F3CE10F1}">
  <ds:schemaRefs>
    <ds:schemaRef ds:uri="http://purl.org/dc/elements/1.1/"/>
    <ds:schemaRef ds:uri="http://purl.org/dc/terms/"/>
    <ds:schemaRef ds:uri="49a709bb-1a2c-441e-b04a-3a30362613c0"/>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Synopsys</Template>
  <TotalTime>1392</TotalTime>
  <Words>1392</Words>
  <Application>Microsoft Macintosh PowerPoint</Application>
  <PresentationFormat>Widescreen</PresentationFormat>
  <Paragraphs>268</Paragraphs>
  <Slides>35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Synopsys</vt:lpstr>
      <vt:lpstr>Application Security Testing</vt:lpstr>
      <vt:lpstr>Application Security Testing</vt:lpstr>
      <vt:lpstr>Introduction</vt:lpstr>
      <vt:lpstr>Introduction</vt:lpstr>
      <vt:lpstr>Synopsys Today: From Silicon to Software</vt:lpstr>
      <vt:lpstr>Software Integrity Group (SIG) Acquisitions</vt:lpstr>
      <vt:lpstr>Synopsys</vt:lpstr>
      <vt:lpstr>Motivating Examples</vt:lpstr>
      <vt:lpstr>Government Response</vt:lpstr>
      <vt:lpstr>Government Response</vt:lpstr>
      <vt:lpstr>TLA List*</vt:lpstr>
      <vt:lpstr>Classification</vt:lpstr>
      <vt:lpstr>Classification</vt:lpstr>
      <vt:lpstr>Classification</vt:lpstr>
      <vt:lpstr>Classification</vt:lpstr>
      <vt:lpstr>Classification</vt:lpstr>
      <vt:lpstr>Classification</vt:lpstr>
      <vt:lpstr>Classification</vt:lpstr>
      <vt:lpstr>Enumeration</vt:lpstr>
      <vt:lpstr>Enumeration</vt:lpstr>
      <vt:lpstr>Attacking the Problem</vt:lpstr>
      <vt:lpstr>Attacking the Problem</vt:lpstr>
      <vt:lpstr>Attacking the Problem</vt:lpstr>
      <vt:lpstr>Attacking the Problem</vt:lpstr>
      <vt:lpstr>Attacking the Problem</vt:lpstr>
      <vt:lpstr>Attacking the Problem</vt:lpstr>
      <vt:lpstr>Attacking the Problem</vt:lpstr>
      <vt:lpstr>Attacking the Problem</vt:lpstr>
      <vt:lpstr>Attacking the Problem</vt:lpstr>
      <vt:lpstr>Attacking the Problem</vt:lpstr>
      <vt:lpstr>Attacking the Problem</vt:lpstr>
      <vt:lpstr>Demo!</vt:lpstr>
      <vt:lpstr>Demo!</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Security Testing</dc:title>
  <dc:subject/>
  <dc:creator>Alan Dewar</dc:creator>
  <cp:keywords/>
  <dc:description/>
  <cp:lastModifiedBy>Alan Dewar</cp:lastModifiedBy>
  <cp:revision>4</cp:revision>
  <dcterms:created xsi:type="dcterms:W3CDTF">2022-11-21T05:19:17Z</dcterms:created>
  <dcterms:modified xsi:type="dcterms:W3CDTF">2022-11-22T04:31:54Z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0x010100BD95154EF9643247A4B9B5F4B6442AD5</vt:lpwstr>
  </property>
</Properties>
</file>