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0" r:id="rId4"/>
    <p:sldId id="284" r:id="rId5"/>
    <p:sldId id="282" r:id="rId6"/>
    <p:sldId id="283" r:id="rId7"/>
    <p:sldId id="258" r:id="rId8"/>
    <p:sldId id="281" r:id="rId9"/>
    <p:sldId id="278" r:id="rId10"/>
    <p:sldId id="257" r:id="rId11"/>
    <p:sldId id="265" r:id="rId12"/>
    <p:sldId id="296" r:id="rId13"/>
    <p:sldId id="297" r:id="rId14"/>
    <p:sldId id="285" r:id="rId15"/>
    <p:sldId id="287" r:id="rId16"/>
    <p:sldId id="288" r:id="rId17"/>
    <p:sldId id="289" r:id="rId18"/>
    <p:sldId id="290" r:id="rId19"/>
    <p:sldId id="291" r:id="rId20"/>
    <p:sldId id="292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8" r:id="rId29"/>
    <p:sldId id="309" r:id="rId30"/>
    <p:sldId id="310" r:id="rId31"/>
    <p:sldId id="311" r:id="rId32"/>
    <p:sldId id="313" r:id="rId33"/>
    <p:sldId id="314" r:id="rId34"/>
    <p:sldId id="315" r:id="rId35"/>
    <p:sldId id="293" r:id="rId36"/>
    <p:sldId id="294" r:id="rId37"/>
    <p:sldId id="295" r:id="rId38"/>
    <p:sldId id="312" r:id="rId39"/>
    <p:sldId id="298" r:id="rId40"/>
    <p:sldId id="279" r:id="rId41"/>
    <p:sldId id="260" r:id="rId42"/>
    <p:sldId id="267" r:id="rId43"/>
    <p:sldId id="318" r:id="rId44"/>
    <p:sldId id="319" r:id="rId45"/>
    <p:sldId id="321" r:id="rId46"/>
    <p:sldId id="322" r:id="rId47"/>
    <p:sldId id="261" r:id="rId48"/>
    <p:sldId id="270" r:id="rId49"/>
    <p:sldId id="271" r:id="rId50"/>
    <p:sldId id="272" r:id="rId51"/>
    <p:sldId id="273" r:id="rId52"/>
    <p:sldId id="274" r:id="rId53"/>
    <p:sldId id="276" r:id="rId54"/>
    <p:sldId id="262" r:id="rId55"/>
    <p:sldId id="316" r:id="rId56"/>
    <p:sldId id="259" r:id="rId57"/>
    <p:sldId id="269" r:id="rId58"/>
    <p:sldId id="266" r:id="rId59"/>
    <p:sldId id="264" r:id="rId60"/>
    <p:sldId id="286" r:id="rId61"/>
    <p:sldId id="299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3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6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7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8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8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0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1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3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1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5BBB-1623-40D1-A7E0-943FD0A6CD6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97045-0FA5-409B-B15D-DB522931C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0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Train Your Modern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(A Guided Tour In The Zoo Of Wild Language Constructs)</a:t>
            </a:r>
          </a:p>
        </p:txBody>
      </p:sp>
    </p:spTree>
    <p:extLst>
      <p:ext uri="{BB962C8B-B14F-4D97-AF65-F5344CB8AC3E}">
        <p14:creationId xmlns:p14="http://schemas.microsoft.com/office/powerpoint/2010/main" val="320577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C++11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8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R-value reference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Non-static data member initializers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 err="1">
                <a:solidFill>
                  <a:schemeClr val="bg1"/>
                </a:solidFill>
              </a:rPr>
              <a:t>Variadic</a:t>
            </a:r>
            <a:r>
              <a:rPr lang="en-US" sz="1200" dirty="0">
                <a:solidFill>
                  <a:schemeClr val="bg1"/>
                </a:solidFill>
              </a:rPr>
              <a:t>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Initializer lists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Static assertions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Auto-typed variables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Lambda expressions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Declared type of an expression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Right angle brackets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Default template arguments for function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Solving the SFINAE problem for expressions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Alias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Extern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Null pointer constant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Extended friend declarations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Extending </a:t>
            </a:r>
            <a:r>
              <a:rPr lang="en-US" sz="1200" dirty="0" err="1">
                <a:solidFill>
                  <a:schemeClr val="bg1"/>
                </a:solidFill>
              </a:rPr>
              <a:t>sizeof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Inline namespaces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Unrestricted unions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Range-based for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Strongly-typed </a:t>
            </a:r>
            <a:r>
              <a:rPr lang="en-US" sz="1200" dirty="0" err="1">
                <a:solidFill>
                  <a:schemeClr val="bg1"/>
                </a:solidFill>
              </a:rPr>
              <a:t>enums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Forward declaration of </a:t>
            </a:r>
            <a:r>
              <a:rPr lang="en-US" sz="1200" dirty="0" err="1">
                <a:solidFill>
                  <a:schemeClr val="bg1"/>
                </a:solidFill>
              </a:rPr>
              <a:t>enums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Standardized attribute syntax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Generalized constant expressions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Alignment support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Conditionally-support behavior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Delegating constructors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Inheriting constructors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Explicit conversion operators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New character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Unicode character names in literals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Raw string literals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Standard layout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Defaulted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Deleted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Explicit virtual overrides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Defining move special member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7888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Runtime assertions (from C):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assert(</a:t>
            </a:r>
            <a:r>
              <a:rPr lang="en-US" sz="1800" i="1" dirty="0" err="1">
                <a:solidFill>
                  <a:schemeClr val="accent2">
                    <a:lumMod val="75000"/>
                  </a:schemeClr>
                </a:solidFill>
              </a:rPr>
              <a:t>integral_expression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C++11 has compile time assertions: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</a:rPr>
              <a:t>static_assert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800" i="1" dirty="0" err="1">
                <a:solidFill>
                  <a:schemeClr val="accent2">
                    <a:lumMod val="75000"/>
                  </a:schemeClr>
                </a:solidFill>
              </a:rPr>
              <a:t>bool_constexpr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, “compile time error message!”);</a:t>
            </a:r>
          </a:p>
          <a:p>
            <a:pPr marL="0" indent="0">
              <a:buNone/>
            </a:pPr>
            <a:endParaRPr lang="en-US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Static assertions</a:t>
            </a:r>
          </a:p>
        </p:txBody>
      </p:sp>
    </p:spTree>
    <p:extLst>
      <p:ext uri="{BB962C8B-B14F-4D97-AF65-F5344CB8AC3E}">
        <p14:creationId xmlns:p14="http://schemas.microsoft.com/office/powerpoint/2010/main" val="49987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#include &lt;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type_traits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const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= 10;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void f() 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static_assert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== 11, "global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is not equal to 10");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struct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A {  virtual ~A(); };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struct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B : public A 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static_assert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(!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std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::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is_polymorphic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&lt;A&gt;::value, "A shouldn't be polymorphic");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};</a:t>
            </a:r>
          </a:p>
          <a:p>
            <a:pPr marL="0" indent="0">
              <a:buNone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$ g++ -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std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=gnu++11 assertions.cpp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assertions.cpp: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In function ‘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void f()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’: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assertions.cpp:6:3: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error: static assertion failed: global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is not equal to 10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static_assert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== 11, "global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is not equal to 10");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assertions.cpp: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At global scope: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assertions.cpp:14:3: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error: static assertion failed: A shouldn't be polymorphic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static_assert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(!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std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::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is_polymorphic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&lt;A&gt;::value, "A shouldn't be polymorphic");</a:t>
            </a:r>
          </a:p>
          <a:p>
            <a:pPr marL="0" indent="0">
              <a:buNone/>
            </a:pPr>
            <a:endParaRPr lang="en-US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Static assertions</a:t>
            </a:r>
          </a:p>
        </p:txBody>
      </p:sp>
    </p:spTree>
    <p:extLst>
      <p:ext uri="{BB962C8B-B14F-4D97-AF65-F5344CB8AC3E}">
        <p14:creationId xmlns:p14="http://schemas.microsoft.com/office/powerpoint/2010/main" val="2195569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Variable declarations are allowed to use </a:t>
            </a:r>
            <a:r>
              <a:rPr lang="en-US" sz="2000" i="1" dirty="0">
                <a:solidFill>
                  <a:schemeClr val="bg1"/>
                </a:solidFill>
              </a:rPr>
              <a:t>auto </a:t>
            </a:r>
            <a:r>
              <a:rPr lang="en-US" sz="2000" dirty="0">
                <a:solidFill>
                  <a:schemeClr val="bg1"/>
                </a:solidFill>
              </a:rPr>
              <a:t>as the type of a variable. For example: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auto pi = 3.1416;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type of the declared variable is deduced from the initializer expression according to the template argument deduction rules.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In the previous example, the deduced type of the variable pi is double. Note that changing the literal in the initializer to the following: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auto pi = 3.1416f;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changes the type of pi to float.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681987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previous remark highlights a fundamental difference between explicit typing and auto-typing: with auto-typing, one must be careful about the exact type of the initializer expression. For example: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float pi = 3.1416;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declares a variable pi of type float, whereas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auto pi = 3.1416;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declares a variable pi of type double.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1476375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Let’s consider the following: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 buzz();	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buzz();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A* foo();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foo();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 bar();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ref = bar();	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What’s the type of each variable in the previous example? Are every examples valid?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4000125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One of the type should be somewhat surprising…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 buzz();	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buzz();  //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is of type A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A* foo();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foo();   //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is of type A*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 bar();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ref = bar();   // ref is of type A (!?)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Remember what we said about the type deduction rules?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1947242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idea behind type deduction is to consider the following invented function: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template &lt;class U&gt; void f(U u); // Adapted from clause 10.7.4.1, par.5 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and to deduce the type U as if the following was called: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</a:rPr>
              <a:t>var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 = &lt;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expression&gt;;</a:t>
            </a:r>
          </a:p>
          <a:p>
            <a:pPr marL="0" indent="0">
              <a:buNone/>
            </a:pP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f(&lt;expression&gt;);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116214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 {}; // Bonus question: what is the size of A?</a:t>
            </a:r>
          </a:p>
          <a:p>
            <a:pPr marL="0" indent="0">
              <a:buNone/>
            </a:pPr>
            <a:endParaRPr lang="en-US" sz="4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template&lt;class U&gt;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 f(U u) {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static_assert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is_same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&lt;U,A&gt;::value, "U is not A"); // uses #include &lt;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type_traits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static_assert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is_same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U,const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A&amp;&gt;::value, "U is not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A&amp;");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4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 bar() {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static A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 return a; }</a:t>
            </a:r>
          </a:p>
          <a:p>
            <a:pPr marL="0" indent="0">
              <a:buNone/>
            </a:pPr>
            <a:endParaRPr lang="en-US" sz="4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auto ref = bar();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f(ref);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4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$ g++ -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=gnu++11 t.cpp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t.cpp: In instantiation of ‘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 f(U) [with U = A]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’: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t.cpp:15:8: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required from here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t.cpp:8:3: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error: static assertion failed: U is not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static_assert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is_same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U,const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A&amp;&gt;::value, "U is not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A&amp;");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326509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Prologue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(What did I get myself into?)</a:t>
            </a:r>
          </a:p>
        </p:txBody>
      </p:sp>
    </p:spTree>
    <p:extLst>
      <p:ext uri="{BB962C8B-B14F-4D97-AF65-F5344CB8AC3E}">
        <p14:creationId xmlns:p14="http://schemas.microsoft.com/office/powerpoint/2010/main" val="353282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Going back to our example: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 bar();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ref = bar();   // ref is of type A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Using our synthetic example, we have shown that A is the expected type if we follow the rules (precisely 17.9.2.1, par. 2.3).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How to use auto and still get a variable of type </a:t>
            </a:r>
            <a:r>
              <a:rPr lang="en-US" sz="2000" dirty="0" err="1">
                <a:solidFill>
                  <a:schemeClr val="bg1"/>
                </a:solidFill>
              </a:rPr>
              <a:t>const</a:t>
            </a:r>
            <a:r>
              <a:rPr lang="en-US" sz="2000" dirty="0">
                <a:solidFill>
                  <a:schemeClr val="bg1"/>
                </a:solidFill>
              </a:rPr>
              <a:t> A&amp;? By qualifying auto!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 bar();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auto&amp; ref = bar();   // ref is of type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A&amp;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Remember this: it will be important in a moment!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Auto-typed variables</a:t>
            </a:r>
          </a:p>
        </p:txBody>
      </p:sp>
    </p:spTree>
    <p:extLst>
      <p:ext uri="{BB962C8B-B14F-4D97-AF65-F5344CB8AC3E}">
        <p14:creationId xmlns:p14="http://schemas.microsoft.com/office/powerpoint/2010/main" val="61686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Before looking at this feature, let’s make a bold claim: this is the most important feature introduced in C++ since 1998! To understand the claim, consider the following: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template&lt;class T&gt;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fr-FR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swap(T&amp; a, T&amp; b)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T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tmp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(a);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a = b;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b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tmp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What is the main problem with this code? (Hint: it could do much more than what it claims to be doing)</a:t>
            </a:r>
          </a:p>
          <a:p>
            <a:pPr marL="457200" lvl="1" indent="0">
              <a:buNone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1301781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What we really want is the following: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template&lt;class T&gt;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fr-FR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swap(T&amp; a, T&amp; b)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T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tmp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::move(a));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a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::move(b);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  b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::move(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tmp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But </a:t>
            </a:r>
            <a:r>
              <a:rPr lang="en-US" sz="2000" dirty="0" err="1">
                <a:solidFill>
                  <a:schemeClr val="bg1"/>
                </a:solidFill>
              </a:rPr>
              <a:t>std</a:t>
            </a:r>
            <a:r>
              <a:rPr lang="en-US" sz="2000" dirty="0">
                <a:solidFill>
                  <a:schemeClr val="bg1"/>
                </a:solidFill>
              </a:rPr>
              <a:t>::move doesn’t exist in C++03 because we can only express value-semantics!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(To see why, think for a second about destructing objects)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735424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solidFill>
                  <a:schemeClr val="bg1"/>
                </a:solidFill>
              </a:rPr>
              <a:t>Let’s consider a more complex problem:</a:t>
            </a:r>
          </a:p>
          <a:p>
            <a:pPr marL="457200" lvl="1" indent="0">
              <a:buNone/>
            </a:pPr>
            <a:endParaRPr lang="en-US" sz="56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get_long_vector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n) {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vector&lt;unsigned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quad;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quad.reserve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(n);  // Always reserve your vectors (when you can)! (It runs in 75s without reserve)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quad.push_back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(0);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for(unsigned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0;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&lt; n; ++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quad.push_back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+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quad.back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return quad;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endParaRPr lang="en-US" sz="56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main(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argc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, char**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argv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SIZE = 100000000;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vector&lt;vector&lt;unsigned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&gt; matrix;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matrix.reserve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(SIZE);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for(unsigned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0;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&lt; SIZE; ++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matrix.push_back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get_long_vector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(10));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cout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&lt;&lt;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matrix.back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().back() &lt;&lt; </a:t>
            </a:r>
            <a:r>
              <a:rPr lang="en-US" sz="5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endl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sz="5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sz="8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8000" dirty="0">
                <a:solidFill>
                  <a:schemeClr val="bg1"/>
                </a:solidFill>
              </a:rPr>
              <a:t>Compiled with C++03, this code runs in 43s. Compiled with C++11, this code runs in 31s; this is 39% faster! Why? Because C++03 has to copy the return value of </a:t>
            </a:r>
            <a:r>
              <a:rPr lang="en-US" sz="8000" dirty="0" err="1">
                <a:solidFill>
                  <a:schemeClr val="bg1"/>
                </a:solidFill>
              </a:rPr>
              <a:t>get_long_vector</a:t>
            </a:r>
            <a:r>
              <a:rPr lang="en-US" sz="8000" dirty="0">
                <a:solidFill>
                  <a:schemeClr val="bg1"/>
                </a:solidFill>
              </a:rPr>
              <a:t>!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1663186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C++11 introduced the notion of </a:t>
            </a:r>
            <a:r>
              <a:rPr lang="en-US" sz="2200" dirty="0" err="1">
                <a:solidFill>
                  <a:schemeClr val="bg1"/>
                </a:solidFill>
              </a:rPr>
              <a:t>r-value</a:t>
            </a:r>
            <a:r>
              <a:rPr lang="en-US" sz="2200" dirty="0">
                <a:solidFill>
                  <a:schemeClr val="bg1"/>
                </a:solidFill>
              </a:rPr>
              <a:t> reference. An </a:t>
            </a:r>
            <a:r>
              <a:rPr lang="en-US" sz="2200" dirty="0" err="1">
                <a:solidFill>
                  <a:schemeClr val="bg1"/>
                </a:solidFill>
              </a:rPr>
              <a:t>r-value</a:t>
            </a:r>
            <a:r>
              <a:rPr lang="en-US" sz="2200" dirty="0">
                <a:solidFill>
                  <a:schemeClr val="bg1"/>
                </a:solidFill>
              </a:rPr>
              <a:t> reference is declared with &amp;&amp;: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handle_move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(A&amp;&amp; a);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Binding a temporary value to an </a:t>
            </a:r>
            <a:r>
              <a:rPr lang="en-US" sz="2200" dirty="0" err="1">
                <a:solidFill>
                  <a:schemeClr val="bg1"/>
                </a:solidFill>
              </a:rPr>
              <a:t>r-value</a:t>
            </a:r>
            <a:r>
              <a:rPr lang="en-US" sz="2200" dirty="0">
                <a:solidFill>
                  <a:schemeClr val="bg1"/>
                </a:solidFill>
              </a:rPr>
              <a:t> reference will extend its lifetime. This was possible in C++03 by binding a value to a </a:t>
            </a:r>
            <a:r>
              <a:rPr lang="en-US" sz="2200" dirty="0" err="1">
                <a:solidFill>
                  <a:schemeClr val="bg1"/>
                </a:solidFill>
              </a:rPr>
              <a:t>const</a:t>
            </a:r>
            <a:r>
              <a:rPr lang="en-US" sz="2200" dirty="0">
                <a:solidFill>
                  <a:schemeClr val="bg1"/>
                </a:solidFill>
              </a:rPr>
              <a:t> l-value reference (</a:t>
            </a:r>
            <a:r>
              <a:rPr lang="en-US" sz="2200" dirty="0" err="1">
                <a:solidFill>
                  <a:schemeClr val="bg1"/>
                </a:solidFill>
              </a:rPr>
              <a:t>const</a:t>
            </a:r>
            <a:r>
              <a:rPr lang="en-US" sz="2200" dirty="0">
                <a:solidFill>
                  <a:schemeClr val="bg1"/>
                </a:solidFill>
              </a:rPr>
              <a:t> A&amp;), but the value was not modifiable. When used, an </a:t>
            </a:r>
            <a:r>
              <a:rPr lang="en-US" sz="2200" dirty="0" err="1">
                <a:solidFill>
                  <a:schemeClr val="bg1"/>
                </a:solidFill>
              </a:rPr>
              <a:t>r-value</a:t>
            </a:r>
            <a:r>
              <a:rPr lang="en-US" sz="2200" dirty="0">
                <a:solidFill>
                  <a:schemeClr val="bg1"/>
                </a:solidFill>
              </a:rPr>
              <a:t> reference behaves like a regular reference. Note, moving a primitive type is the same as copying it.</a:t>
            </a:r>
          </a:p>
          <a:p>
            <a:pPr marL="0" indent="0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The crux is in function overloading; consider the following from </a:t>
            </a:r>
            <a:r>
              <a:rPr lang="en-US" sz="2200" dirty="0" err="1">
                <a:solidFill>
                  <a:schemeClr val="bg1"/>
                </a:solidFill>
              </a:rPr>
              <a:t>std</a:t>
            </a:r>
            <a:r>
              <a:rPr lang="en-US" sz="2200" dirty="0">
                <a:solidFill>
                  <a:schemeClr val="bg1"/>
                </a:solidFill>
              </a:rPr>
              <a:t>::vector :</a:t>
            </a:r>
          </a:p>
          <a:p>
            <a:pPr marL="0" indent="0">
              <a:buNone/>
            </a:pPr>
            <a:endParaRPr lang="en-US" sz="21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914400" lvl="2" indent="0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push_back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value_type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&amp;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void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push_back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value_type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&amp;&amp;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  // New in C++11</a:t>
            </a:r>
          </a:p>
          <a:p>
            <a:pPr marL="0" indent="0">
              <a:buNone/>
            </a:pPr>
            <a:r>
              <a:rPr lang="en-US" sz="21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vec.push_back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getA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457200" lvl="1" indent="0">
              <a:buNone/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1225711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What if we have a local reference that we want to move? Use </a:t>
            </a:r>
            <a:r>
              <a:rPr lang="en-US" sz="2000" dirty="0" err="1">
                <a:solidFill>
                  <a:schemeClr val="bg1"/>
                </a:solidFill>
              </a:rPr>
              <a:t>std</a:t>
            </a:r>
            <a:r>
              <a:rPr lang="en-US" sz="2000" dirty="0">
                <a:solidFill>
                  <a:schemeClr val="bg1"/>
                </a:solidFill>
              </a:rPr>
              <a:t>::move: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vec.push_back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::move(a));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std</a:t>
            </a:r>
            <a:r>
              <a:rPr lang="en-US" sz="2000" dirty="0">
                <a:solidFill>
                  <a:schemeClr val="bg1"/>
                </a:solidFill>
              </a:rPr>
              <a:t>::move is simply a cast from an l-value reference to an </a:t>
            </a:r>
            <a:r>
              <a:rPr lang="en-US" sz="2000" dirty="0" err="1">
                <a:solidFill>
                  <a:schemeClr val="bg1"/>
                </a:solidFill>
              </a:rPr>
              <a:t>r-value</a:t>
            </a:r>
            <a:r>
              <a:rPr lang="en-US" sz="2000" dirty="0">
                <a:solidFill>
                  <a:schemeClr val="bg1"/>
                </a:solidFill>
              </a:rPr>
              <a:t> reference: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914400" lvl="2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template &lt;class T&gt;</a:t>
            </a:r>
          </a:p>
          <a:p>
            <a:pPr marL="914400" lvl="2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typename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remove_reference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&lt;T&gt;::type&amp;&amp;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move(T&amp;&amp; a)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return a;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1304237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New standard class functions: move constructor and move assignment operator: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class A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A(A&amp;&amp; a); // move constructor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A&amp; operator=(A&amp;&amp; a); // move assignment operator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There exist defaulted versions of these functions. It works in many cases, but you notably shouldn’t use them if your class owns raw pointers (like in basic data structures).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4255007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This is just the surface of </a:t>
            </a:r>
            <a:r>
              <a:rPr lang="en-US" sz="2000" dirty="0" err="1">
                <a:solidFill>
                  <a:schemeClr val="bg1"/>
                </a:solidFill>
              </a:rPr>
              <a:t>r-value</a:t>
            </a:r>
            <a:r>
              <a:rPr lang="en-US" sz="2000" dirty="0">
                <a:solidFill>
                  <a:schemeClr val="bg1"/>
                </a:solidFill>
              </a:rPr>
              <a:t> references! I won’t have the time to cover forwarding references, how to write methods with this passed as an </a:t>
            </a:r>
            <a:r>
              <a:rPr lang="en-US" sz="2000" dirty="0" err="1">
                <a:solidFill>
                  <a:schemeClr val="bg1"/>
                </a:solidFill>
              </a:rPr>
              <a:t>r-value</a:t>
            </a:r>
            <a:r>
              <a:rPr lang="en-US" sz="2000" dirty="0">
                <a:solidFill>
                  <a:schemeClr val="bg1"/>
                </a:solidFill>
              </a:rPr>
              <a:t> reference, how to write efficient matrix multiplication by re-using the temporaries…I could do a 3 hour presentation on </a:t>
            </a:r>
            <a:r>
              <a:rPr lang="en-US" sz="2000" dirty="0" err="1">
                <a:solidFill>
                  <a:schemeClr val="bg1"/>
                </a:solidFill>
              </a:rPr>
              <a:t>r-value</a:t>
            </a:r>
            <a:r>
              <a:rPr lang="en-US" sz="2000" dirty="0">
                <a:solidFill>
                  <a:schemeClr val="bg1"/>
                </a:solidFill>
              </a:rPr>
              <a:t> references alone, and this is not the place to do it.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What you should remember is that the STL in C++11 and beyond is already using the </a:t>
            </a:r>
            <a:r>
              <a:rPr lang="en-US" sz="2000" dirty="0" err="1">
                <a:solidFill>
                  <a:schemeClr val="bg1"/>
                </a:solidFill>
              </a:rPr>
              <a:t>r-value</a:t>
            </a:r>
            <a:r>
              <a:rPr lang="en-US" sz="2000" dirty="0">
                <a:solidFill>
                  <a:schemeClr val="bg1"/>
                </a:solidFill>
              </a:rPr>
              <a:t> reference feature and the move semantics. Just upgrading to C++11 should give you a boost in performance.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And I hoped I convinced you to read more on this topic!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R-value reference</a:t>
            </a:r>
          </a:p>
        </p:txBody>
      </p:sp>
    </p:spTree>
    <p:extLst>
      <p:ext uri="{BB962C8B-B14F-4D97-AF65-F5344CB8AC3E}">
        <p14:creationId xmlns:p14="http://schemas.microsoft.com/office/powerpoint/2010/main" val="631187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Consider the following function from the STL: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template&lt; class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ForwardIt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, class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UnaryPredicate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&gt;</a:t>
            </a:r>
            <a:b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ForwardIt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remove_if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ForwardIt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first,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ForwardIt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last, </a:t>
            </a:r>
            <a:r>
              <a:rPr lang="en-US" sz="19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UnaryPredicate</a:t>
            </a:r>
            <a:r>
              <a:rPr lang="en-US" sz="19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p );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And the following usage: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vector&lt;uint64_t&gt;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Predicate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bool operator()(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uint64_t&amp; x)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{ return 3*x &lt; x*x; }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} p;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remove_if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vec.begin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vec.end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p);</a:t>
            </a:r>
          </a:p>
          <a:p>
            <a:pPr marL="457200" lvl="1" indent="0">
              <a:buNone/>
            </a:pPr>
            <a:endParaRPr lang="en-US" sz="19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Lambda expressions</a:t>
            </a:r>
          </a:p>
        </p:txBody>
      </p:sp>
    </p:spTree>
    <p:extLst>
      <p:ext uri="{BB962C8B-B14F-4D97-AF65-F5344CB8AC3E}">
        <p14:creationId xmlns:p14="http://schemas.microsoft.com/office/powerpoint/2010/main" val="2995958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C++11 has lambda expressions to create a function object in an expression. The syntax is: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[&lt;capture-list&gt;] (&lt;parameter-list&gt;) -&gt; &lt;trailing-return-type&gt; { &lt;function-body&gt; 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previous example becomes: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vector&lt;uint64_t&gt;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remove_if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vec.begin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vec.end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[](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uint64_t&amp; x) -&gt; bool { return 3*x &lt; x*x; });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 lambda-expression can also be used to initialize a variable: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auto lambda = [](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uint64_t&amp; x) -&gt; bool { return 3*x &lt; x*x; };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Note that lambda is not a free function; it is an auto-type object with an overloaded operator()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Lambda expressions</a:t>
            </a:r>
          </a:p>
        </p:txBody>
      </p:sp>
    </p:spTree>
    <p:extLst>
      <p:ext uri="{BB962C8B-B14F-4D97-AF65-F5344CB8AC3E}">
        <p14:creationId xmlns:p14="http://schemas.microsoft.com/office/powerpoint/2010/main" val="327309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Name: Thierry Lavoie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Current occupation: manager, static analysis technologies at Synopsys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Credentials: Principal voter for Synopsys on WG21, PhD in static analysis</a:t>
            </a:r>
          </a:p>
        </p:txBody>
      </p:sp>
    </p:spTree>
    <p:extLst>
      <p:ext uri="{BB962C8B-B14F-4D97-AF65-F5344CB8AC3E}">
        <p14:creationId xmlns:p14="http://schemas.microsoft.com/office/powerpoint/2010/main" val="3286876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Let’s take a look at the capture-list part of the expression: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[&lt;capture-list&gt;] (&lt;parameter-list&gt;) -&gt; &lt;trailing-return-type&gt; { &lt;function-body&gt; 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capture-list allows to capture variable accessible in the scope where the lambda expressions is defined: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vector&lt;uint64_t&gt;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uint64_t a = 19;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uint64_t b = 21;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remove_if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vec.begin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vec.end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(), [a, &amp;b](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uint64_t&amp; x) -&gt; bool { return a*b*x &lt; x*x; });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Note that variables are captured by value by default; a variable must be preceded by &amp; to be captured by reference.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Lambda expressions</a:t>
            </a:r>
          </a:p>
        </p:txBody>
      </p:sp>
    </p:spTree>
    <p:extLst>
      <p:ext uri="{BB962C8B-B14F-4D97-AF65-F5344CB8AC3E}">
        <p14:creationId xmlns:p14="http://schemas.microsoft.com/office/powerpoint/2010/main" val="3109521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Always remember that lambda-expressions create objects in C++, not a function. In this initialization: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auto lambda = [](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uint64_t&amp; x) -&gt; bool { return 3*x &lt; x*x; };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In this example, lambda is the name of a variable, not the name of a function.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 counter-intuitive consequence of this is the interdiction of recursive-lambdas (i.e., what looks like recursive function calls, but is not). See this paper to understand why: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2000" dirty="0">
                <a:solidFill>
                  <a:schemeClr val="bg1"/>
                </a:solidFill>
              </a:rPr>
              <a:t>http://www.open-std.org/jtc1/sc22/wg21/docs/papers/2017/p0839r0.html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Maybe in C++20…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Lambda expressions</a:t>
            </a:r>
          </a:p>
        </p:txBody>
      </p:sp>
    </p:spTree>
    <p:extLst>
      <p:ext uri="{BB962C8B-B14F-4D97-AF65-F5344CB8AC3E}">
        <p14:creationId xmlns:p14="http://schemas.microsoft.com/office/powerpoint/2010/main" val="3035244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Constant doesn’t always mean the compiler will evaluate it at compile time. Consider this: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static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size;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limit = 2 * S::size;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S::size = 256;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When is limit initialized? Why?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Generalized constant expressions</a:t>
            </a:r>
          </a:p>
        </p:txBody>
      </p:sp>
    </p:spTree>
    <p:extLst>
      <p:ext uri="{BB962C8B-B14F-4D97-AF65-F5344CB8AC3E}">
        <p14:creationId xmlns:p14="http://schemas.microsoft.com/office/powerpoint/2010/main" val="1805972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problem is the absence of reliable way to assert that an expression has a constant value. That’s why a new keyword was introduced : </a:t>
            </a:r>
            <a:r>
              <a:rPr lang="en-US" sz="2000" i="1" dirty="0" err="1">
                <a:solidFill>
                  <a:schemeClr val="bg1"/>
                </a:solidFill>
              </a:rPr>
              <a:t>constexpr</a:t>
            </a:r>
            <a:endParaRPr lang="en-US" sz="2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In C++11, a </a:t>
            </a:r>
            <a:r>
              <a:rPr lang="en-US" sz="2000" i="1" dirty="0" err="1">
                <a:solidFill>
                  <a:schemeClr val="bg1"/>
                </a:solidFill>
              </a:rPr>
              <a:t>constexpr</a:t>
            </a:r>
            <a:r>
              <a:rPr lang="en-US" sz="2000" i="1" dirty="0">
                <a:solidFill>
                  <a:schemeClr val="bg1"/>
                </a:solidFill>
              </a:rPr>
              <a:t> function </a:t>
            </a:r>
            <a:r>
              <a:rPr lang="en-US" sz="2000" dirty="0">
                <a:solidFill>
                  <a:schemeClr val="bg1"/>
                </a:solidFill>
              </a:rPr>
              <a:t>needs to satisfy these constraints (from the original proposal):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 function is a constant-expression function if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it returns a value (i.e., has non-</a:t>
            </a:r>
            <a:r>
              <a:rPr lang="en-US" sz="2000" dirty="0" err="1">
                <a:solidFill>
                  <a:schemeClr val="bg1"/>
                </a:solidFill>
              </a:rPr>
              <a:t>voidreturn</a:t>
            </a:r>
            <a:r>
              <a:rPr lang="en-US" sz="2000" dirty="0">
                <a:solidFill>
                  <a:schemeClr val="bg1"/>
                </a:solidFill>
              </a:rPr>
              <a:t> type);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its body consists of a single statement of the form return expr;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where after substitution of constant expression for the function parameters in expr, the resulting expression is a constant expression (possibly involving calls of previously defined constant expression functions); 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it is declared with the keyword </a:t>
            </a:r>
            <a:r>
              <a:rPr lang="en-US" sz="2000" dirty="0" err="1">
                <a:solidFill>
                  <a:schemeClr val="bg1"/>
                </a:solidFill>
              </a:rPr>
              <a:t>constexpr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Generalized constant expressions</a:t>
            </a:r>
          </a:p>
        </p:txBody>
      </p:sp>
    </p:spTree>
    <p:extLst>
      <p:ext uri="{BB962C8B-B14F-4D97-AF65-F5344CB8AC3E}">
        <p14:creationId xmlns:p14="http://schemas.microsoft.com/office/powerpoint/2010/main" val="1138421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constexpr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twice();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private: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static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constexpr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constexpr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S::val = 7;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constexpr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S::twice() { return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+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 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Requirements for </a:t>
            </a:r>
            <a:r>
              <a:rPr lang="en-US" sz="2000" i="1" dirty="0" err="1">
                <a:solidFill>
                  <a:schemeClr val="bg1"/>
                </a:solidFill>
              </a:rPr>
              <a:t>constexpr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are strict in C++11. Maybe the future will give us more capabilities.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Generalized constant expressions</a:t>
            </a:r>
          </a:p>
        </p:txBody>
      </p:sp>
    </p:spTree>
    <p:extLst>
      <p:ext uri="{BB962C8B-B14F-4D97-AF65-F5344CB8AC3E}">
        <p14:creationId xmlns:p14="http://schemas.microsoft.com/office/powerpoint/2010/main" val="3432005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 classic iteration loop: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get_big_vector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for( 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&gt;::iterator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vec.begin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!=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vec.end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 ++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  		// Where’s the inefficiency?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do_something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(*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With C++11 improvements: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get_big_vector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for( 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vec.begin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!=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vec.end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 ++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do_something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(*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Range-based for</a:t>
            </a:r>
          </a:p>
        </p:txBody>
      </p:sp>
    </p:spTree>
    <p:extLst>
      <p:ext uri="{BB962C8B-B14F-4D97-AF65-F5344CB8AC3E}">
        <p14:creationId xmlns:p14="http://schemas.microsoft.com/office/powerpoint/2010/main" val="2182710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Using only a range-based for: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get_big_vector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for(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do_something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With some C++11 improvements: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get_big_vector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for( auto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do_something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Range-based for</a:t>
            </a:r>
          </a:p>
        </p:txBody>
      </p:sp>
    </p:spTree>
    <p:extLst>
      <p:ext uri="{BB962C8B-B14F-4D97-AF65-F5344CB8AC3E}">
        <p14:creationId xmlns:p14="http://schemas.microsoft.com/office/powerpoint/2010/main" val="24069790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preferred way to do it with C++11: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vector&lt;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get_big_vector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for(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auto&amp;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: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vec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do_something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You remembered what I said about </a:t>
            </a:r>
            <a:r>
              <a:rPr lang="en-US" sz="2000" i="1" dirty="0">
                <a:solidFill>
                  <a:schemeClr val="bg1"/>
                </a:solidFill>
              </a:rPr>
              <a:t>auto</a:t>
            </a:r>
            <a:r>
              <a:rPr lang="en-US" sz="2000" dirty="0">
                <a:solidFill>
                  <a:schemeClr val="bg1"/>
                </a:solidFill>
              </a:rPr>
              <a:t> right?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Range-based for</a:t>
            </a:r>
          </a:p>
        </p:txBody>
      </p:sp>
    </p:spTree>
    <p:extLst>
      <p:ext uri="{BB962C8B-B14F-4D97-AF65-F5344CB8AC3E}">
        <p14:creationId xmlns:p14="http://schemas.microsoft.com/office/powerpoint/2010/main" val="3727940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A small change in how to assign and compare null pointers: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A*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nullptr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if(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nullptr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) {}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This looks like a cosmetic change, but </a:t>
            </a:r>
            <a:r>
              <a:rPr lang="en-US" sz="2000" dirty="0" err="1">
                <a:solidFill>
                  <a:schemeClr val="bg1"/>
                </a:solidFill>
              </a:rPr>
              <a:t>nullptr</a:t>
            </a:r>
            <a:r>
              <a:rPr lang="en-US" sz="2000" dirty="0">
                <a:solidFill>
                  <a:schemeClr val="bg1"/>
                </a:solidFill>
              </a:rPr>
              <a:t> is not an integral type: it’s a pointer type. It’s preferred to use </a:t>
            </a:r>
            <a:r>
              <a:rPr lang="en-US" sz="2000" dirty="0" err="1">
                <a:solidFill>
                  <a:schemeClr val="bg1"/>
                </a:solidFill>
              </a:rPr>
              <a:t>nullptr</a:t>
            </a:r>
            <a:r>
              <a:rPr lang="en-US" sz="2000" dirty="0">
                <a:solidFill>
                  <a:schemeClr val="bg1"/>
                </a:solidFill>
              </a:rPr>
              <a:t> over NULL and 0.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Null pointer constant</a:t>
            </a:r>
          </a:p>
        </p:txBody>
      </p:sp>
    </p:spTree>
    <p:extLst>
      <p:ext uri="{BB962C8B-B14F-4D97-AF65-F5344CB8AC3E}">
        <p14:creationId xmlns:p14="http://schemas.microsoft.com/office/powerpoint/2010/main" val="19631113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char*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R"str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(Is there any better way to explain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what a raw-literal string is than to draw a slide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with a raw-literal string? If you are an ounce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like me	, you have been dreaming of this day for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a decade. It’s definitely not that I have a deep affection for slides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in general, but I do love to have self-contained unit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tests with complex input. But that's a story for another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time...)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";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Raw-literal strings</a:t>
            </a:r>
          </a:p>
        </p:txBody>
      </p:sp>
    </p:spTree>
    <p:extLst>
      <p:ext uri="{BB962C8B-B14F-4D97-AF65-F5344CB8AC3E}">
        <p14:creationId xmlns:p14="http://schemas.microsoft.com/office/powerpoint/2010/main" val="4018581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First started writing C++ in 2000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Standard C++ was new and shiny!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It was the emerging dominant language in the industry</a:t>
            </a:r>
          </a:p>
        </p:txBody>
      </p:sp>
    </p:spTree>
    <p:extLst>
      <p:ext uri="{BB962C8B-B14F-4D97-AF65-F5344CB8AC3E}">
        <p14:creationId xmlns:p14="http://schemas.microsoft.com/office/powerpoint/2010/main" val="40831116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C++11 </a:t>
            </a:r>
            <a:r>
              <a:rPr lang="en-US" dirty="0" err="1">
                <a:solidFill>
                  <a:schemeClr val="bg1"/>
                </a:solidFill>
              </a:rPr>
              <a:t>bis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(Let’s not forget about the library)</a:t>
            </a:r>
          </a:p>
        </p:txBody>
      </p:sp>
    </p:spTree>
    <p:extLst>
      <p:ext uri="{BB962C8B-B14F-4D97-AF65-F5344CB8AC3E}">
        <p14:creationId xmlns:p14="http://schemas.microsoft.com/office/powerpoint/2010/main" val="33548445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C++14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01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Binary literals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chemeClr val="bg1"/>
                </a:solidFill>
              </a:rPr>
              <a:t>decltype</a:t>
            </a:r>
            <a:r>
              <a:rPr lang="en-US" sz="2000" dirty="0">
                <a:solidFill>
                  <a:schemeClr val="bg1"/>
                </a:solidFill>
              </a:rPr>
              <a:t>(auto)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Return type deduction for normal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Initialized lambda captures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Generic lambdas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Variable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Relaxing requirements on </a:t>
            </a:r>
            <a:r>
              <a:rPr lang="en-US" sz="2000" dirty="0" err="1">
                <a:solidFill>
                  <a:schemeClr val="bg1"/>
                </a:solidFill>
              </a:rPr>
              <a:t>constexpr</a:t>
            </a:r>
            <a:r>
              <a:rPr lang="en-US" sz="2000" dirty="0">
                <a:solidFill>
                  <a:schemeClr val="bg1"/>
                </a:solidFill>
              </a:rPr>
              <a:t> functions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Member initializers and aggregates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[[deprecated]] attribute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Single quotation mark as digit separator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C++ sized deallocation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497983"/>
            <a:ext cx="5181600" cy="5678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That’s all folks!</a:t>
            </a:r>
          </a:p>
        </p:txBody>
      </p:sp>
    </p:spTree>
    <p:extLst>
      <p:ext uri="{BB962C8B-B14F-4D97-AF65-F5344CB8AC3E}">
        <p14:creationId xmlns:p14="http://schemas.microsoft.com/office/powerpoint/2010/main" val="219215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Convenient for big numbers: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uint64_t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1’000’000’000’000;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2924" y="418531"/>
            <a:ext cx="450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Single quotation mark as digit separator</a:t>
            </a:r>
          </a:p>
        </p:txBody>
      </p:sp>
    </p:spTree>
    <p:extLst>
      <p:ext uri="{BB962C8B-B14F-4D97-AF65-F5344CB8AC3E}">
        <p14:creationId xmlns:p14="http://schemas.microsoft.com/office/powerpoint/2010/main" val="36960110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For all the bitmasks you want: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uint64_t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= 0b01010101;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uint64_t j = 0B01010101;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6394" y="41853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Binary literals</a:t>
            </a:r>
          </a:p>
        </p:txBody>
      </p:sp>
    </p:spTree>
    <p:extLst>
      <p:ext uri="{BB962C8B-B14F-4D97-AF65-F5344CB8AC3E}">
        <p14:creationId xmlns:p14="http://schemas.microsoft.com/office/powerpoint/2010/main" val="2448666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err="1">
                <a:solidFill>
                  <a:schemeClr val="bg1"/>
                </a:solidFill>
              </a:rPr>
              <a:t>constexpr</a:t>
            </a:r>
            <a:r>
              <a:rPr lang="en-US" sz="2000" dirty="0">
                <a:solidFill>
                  <a:schemeClr val="bg1"/>
                </a:solidFill>
              </a:rPr>
              <a:t> functions were relaxed to (from N3652):</a:t>
            </a:r>
            <a:endParaRPr lang="en-US" sz="2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Allow declarations within </a:t>
            </a:r>
            <a:r>
              <a:rPr lang="en-US" sz="2000" dirty="0" err="1">
                <a:solidFill>
                  <a:schemeClr val="bg1"/>
                </a:solidFill>
              </a:rPr>
              <a:t>constexpr</a:t>
            </a:r>
            <a:r>
              <a:rPr lang="en-US" sz="2000" dirty="0">
                <a:solidFill>
                  <a:schemeClr val="bg1"/>
                </a:solidFill>
              </a:rPr>
              <a:t> functions, other than: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static or </a:t>
            </a:r>
            <a:r>
              <a:rPr lang="en-US" sz="2000" dirty="0" err="1">
                <a:solidFill>
                  <a:schemeClr val="bg1"/>
                </a:solidFill>
              </a:rPr>
              <a:t>thread_local</a:t>
            </a:r>
            <a:r>
              <a:rPr lang="en-US" sz="2000" dirty="0">
                <a:solidFill>
                  <a:schemeClr val="bg1"/>
                </a:solidFill>
              </a:rPr>
              <a:t> variables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uninitialized variables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Allow if and switch statements (but not </a:t>
            </a:r>
            <a:r>
              <a:rPr lang="en-US" sz="2000" dirty="0" err="1">
                <a:solidFill>
                  <a:schemeClr val="bg1"/>
                </a:solidFill>
              </a:rPr>
              <a:t>goto</a:t>
            </a:r>
            <a:r>
              <a:rPr lang="en-US" sz="2000" dirty="0">
                <a:solidFill>
                  <a:schemeClr val="bg1"/>
                </a:solidFill>
              </a:rPr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Allow all looping statements: for (including range-based for), while, and do-while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Allow mutation of objects whose lifetime began within the constant expression evaluation. </a:t>
            </a: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52823" y="418531"/>
            <a:ext cx="456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Relaxing requirements on </a:t>
            </a:r>
            <a:r>
              <a:rPr lang="en-US" dirty="0" err="1">
                <a:solidFill>
                  <a:schemeClr val="bg1"/>
                </a:solidFill>
              </a:rPr>
              <a:t>constexpr</a:t>
            </a:r>
            <a:r>
              <a:rPr lang="en-US" dirty="0">
                <a:solidFill>
                  <a:schemeClr val="bg1"/>
                </a:solidFill>
              </a:rPr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7289111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882555"/>
            <a:ext cx="10515600" cy="52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This is valid C++ 14!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constexpr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uint64_t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slow_add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(uint64_t n)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uint64_t sum = 0;</a:t>
            </a:r>
          </a:p>
          <a:p>
            <a:pPr marL="457200" lvl="1" indent="0">
              <a:buNone/>
            </a:pPr>
            <a:r>
              <a:rPr lang="nn-NO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for(uint64_t i = 0; i &lt; n; ++i) {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sum +=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return sum;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52823" y="418531"/>
            <a:ext cx="456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Relaxing requirements on </a:t>
            </a:r>
            <a:r>
              <a:rPr lang="en-US" dirty="0" err="1">
                <a:solidFill>
                  <a:schemeClr val="bg1"/>
                </a:solidFill>
              </a:rPr>
              <a:t>constexpr</a:t>
            </a:r>
            <a:r>
              <a:rPr lang="en-US" dirty="0">
                <a:solidFill>
                  <a:schemeClr val="bg1"/>
                </a:solidFill>
              </a:rPr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1865212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C++17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36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200" dirty="0" err="1">
                <a:solidFill>
                  <a:schemeClr val="bg1"/>
                </a:solidFill>
              </a:rPr>
              <a:t>static_assert</a:t>
            </a:r>
            <a:r>
              <a:rPr lang="en-US" sz="1200" dirty="0">
                <a:solidFill>
                  <a:schemeClr val="bg1"/>
                </a:solidFill>
              </a:rPr>
              <a:t> with no message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Disabling </a:t>
            </a:r>
            <a:r>
              <a:rPr lang="en-US" sz="1200" dirty="0" err="1">
                <a:solidFill>
                  <a:schemeClr val="bg1"/>
                </a:solidFill>
              </a:rPr>
              <a:t>trigraph</a:t>
            </a:r>
            <a:r>
              <a:rPr lang="en-US" sz="1200" dirty="0">
                <a:solidFill>
                  <a:schemeClr val="bg1"/>
                </a:solidFill>
              </a:rPr>
              <a:t> extension by default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 err="1">
                <a:solidFill>
                  <a:schemeClr val="bg1"/>
                </a:solidFill>
              </a:rPr>
              <a:t>typename</a:t>
            </a:r>
            <a:r>
              <a:rPr lang="en-US" sz="1200" dirty="0">
                <a:solidFill>
                  <a:schemeClr val="bg1"/>
                </a:solidFill>
              </a:rPr>
              <a:t> in a template </a:t>
            </a:r>
            <a:r>
              <a:rPr lang="en-US" sz="1200" dirty="0" err="1">
                <a:solidFill>
                  <a:schemeClr val="bg1"/>
                </a:solidFill>
              </a:rPr>
              <a:t>template</a:t>
            </a:r>
            <a:r>
              <a:rPr lang="en-US" sz="1200" dirty="0">
                <a:solidFill>
                  <a:schemeClr val="bg1"/>
                </a:solidFill>
              </a:rPr>
              <a:t> parameter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New auto rules for direct-list-initialization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Fold expressions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U8 character literals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Nested namespace definition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Attributes for namespaces and enumerators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Allow constant evaluation for all non-type template arguments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Remove deprecated register storage class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Remove deprecated bool increment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Make exception specifications part of the type system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_</a:t>
            </a:r>
            <a:r>
              <a:rPr lang="en-US" sz="1200" dirty="0" err="1">
                <a:solidFill>
                  <a:schemeClr val="bg1"/>
                </a:solidFill>
              </a:rPr>
              <a:t>has_include</a:t>
            </a:r>
            <a:r>
              <a:rPr lang="en-US" sz="1200" dirty="0">
                <a:solidFill>
                  <a:schemeClr val="bg1"/>
                </a:solidFill>
              </a:rPr>
              <a:t> in preprocessor conditionals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Changes in inheriting constructors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[[</a:t>
            </a:r>
            <a:r>
              <a:rPr lang="en-US" sz="1200" dirty="0" err="1">
                <a:solidFill>
                  <a:schemeClr val="bg1"/>
                </a:solidFill>
              </a:rPr>
              <a:t>fallthrough</a:t>
            </a:r>
            <a:r>
              <a:rPr lang="en-US" sz="1200" dirty="0">
                <a:solidFill>
                  <a:schemeClr val="bg1"/>
                </a:solidFill>
              </a:rPr>
              <a:t>]], [[</a:t>
            </a:r>
            <a:r>
              <a:rPr lang="en-US" sz="1200" dirty="0" err="1">
                <a:solidFill>
                  <a:schemeClr val="bg1"/>
                </a:solidFill>
              </a:rPr>
              <a:t>nodiscard</a:t>
            </a:r>
            <a:r>
              <a:rPr lang="en-US" sz="1200" dirty="0">
                <a:solidFill>
                  <a:schemeClr val="bg1"/>
                </a:solidFill>
              </a:rPr>
              <a:t>]], [[</a:t>
            </a:r>
            <a:r>
              <a:rPr lang="en-US" sz="1200" dirty="0" err="1">
                <a:solidFill>
                  <a:schemeClr val="bg1"/>
                </a:solidFill>
              </a:rPr>
              <a:t>maybe_unused</a:t>
            </a:r>
            <a:r>
              <a:rPr lang="en-US" sz="1200" dirty="0">
                <a:solidFill>
                  <a:schemeClr val="bg1"/>
                </a:solidFill>
              </a:rPr>
              <a:t>]] attributes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Aggregate initialization of classes with base classes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 err="1">
                <a:solidFill>
                  <a:schemeClr val="bg1"/>
                </a:solidFill>
              </a:rPr>
              <a:t>constexpr</a:t>
            </a:r>
            <a:r>
              <a:rPr lang="en-US" sz="1200" dirty="0">
                <a:solidFill>
                  <a:schemeClr val="bg1"/>
                </a:solidFill>
              </a:rPr>
              <a:t> lambda expressions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Differing begin and end types in range-based for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Lambda capture of *this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Direct-list initialization of </a:t>
            </a:r>
            <a:r>
              <a:rPr lang="en-US" sz="1200" dirty="0" err="1">
                <a:solidFill>
                  <a:schemeClr val="bg1"/>
                </a:solidFill>
              </a:rPr>
              <a:t>enums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Hexadecimal floating-point literals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Using attributes namespaces without repetition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Dynamic memory allocation for over-aligned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Template argument deduction for class 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Non-type template parameters with auto type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Guaranteed copy elision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Stricter expression evaluation order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Requirement to ignore unknown attributes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 err="1">
                <a:solidFill>
                  <a:schemeClr val="bg1"/>
                </a:solidFill>
              </a:rPr>
              <a:t>constexpr</a:t>
            </a:r>
            <a:r>
              <a:rPr lang="en-US" sz="1200" dirty="0">
                <a:solidFill>
                  <a:schemeClr val="bg1"/>
                </a:solidFill>
              </a:rPr>
              <a:t> if-statement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Inline variables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Structured bindings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Separate variable and conditions for if and switch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Matching template </a:t>
            </a:r>
            <a:r>
              <a:rPr lang="en-US" sz="1200" dirty="0" err="1">
                <a:solidFill>
                  <a:schemeClr val="bg1"/>
                </a:solidFill>
              </a:rPr>
              <a:t>template</a:t>
            </a:r>
            <a:r>
              <a:rPr lang="en-US" sz="1200" dirty="0">
                <a:solidFill>
                  <a:schemeClr val="bg1"/>
                </a:solidFill>
              </a:rPr>
              <a:t> parameters to compatible arguments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Removing deprecated dynamic exception specifications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bg1"/>
                </a:solidFill>
              </a:rPr>
              <a:t>Pack expansions in using-declarations</a:t>
            </a:r>
          </a:p>
        </p:txBody>
      </p:sp>
    </p:spTree>
    <p:extLst>
      <p:ext uri="{BB962C8B-B14F-4D97-AF65-F5344CB8AC3E}">
        <p14:creationId xmlns:p14="http://schemas.microsoft.com/office/powerpoint/2010/main" val="20425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Interlude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5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Why do I care about C++?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I come from the video game industry, then the world of data structures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Performance matters!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66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What was exciting in C++ in each revision?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Was C++11 enough? Should you upgrade to C++14 or C++17?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What needs to be next?</a:t>
            </a:r>
          </a:p>
        </p:txBody>
      </p:sp>
    </p:spTree>
    <p:extLst>
      <p:ext uri="{BB962C8B-B14F-4D97-AF65-F5344CB8AC3E}">
        <p14:creationId xmlns:p14="http://schemas.microsoft.com/office/powerpoint/2010/main" val="2391798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Let’s go back to the root…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What are the major problems in C++?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How can we solve them?</a:t>
            </a:r>
          </a:p>
        </p:txBody>
      </p:sp>
    </p:spTree>
    <p:extLst>
      <p:ext uri="{BB962C8B-B14F-4D97-AF65-F5344CB8AC3E}">
        <p14:creationId xmlns:p14="http://schemas.microsoft.com/office/powerpoint/2010/main" val="11031337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Let’s be pragmatic: compilation time is a problem in C++!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So is the complexity of templates!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So is correctness!</a:t>
            </a:r>
          </a:p>
        </p:txBody>
      </p:sp>
    </p:spTree>
    <p:extLst>
      <p:ext uri="{BB962C8B-B14F-4D97-AF65-F5344CB8AC3E}">
        <p14:creationId xmlns:p14="http://schemas.microsoft.com/office/powerpoint/2010/main" val="39062750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C++ will move forward if it can address its core issues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C++11 was a great step in that direction; C++14 and C++17 less so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Let’s see if the future will address the pitfalls of the language...</a:t>
            </a:r>
          </a:p>
        </p:txBody>
      </p:sp>
    </p:spTree>
    <p:extLst>
      <p:ext uri="{BB962C8B-B14F-4D97-AF65-F5344CB8AC3E}">
        <p14:creationId xmlns:p14="http://schemas.microsoft.com/office/powerpoint/2010/main" val="25087074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C++20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a.k.a</a:t>
            </a:r>
            <a:r>
              <a:rPr lang="en-US" dirty="0">
                <a:solidFill>
                  <a:schemeClr val="bg1"/>
                </a:solidFill>
              </a:rPr>
              <a:t> C++2a)</a:t>
            </a:r>
          </a:p>
        </p:txBody>
      </p:sp>
    </p:spTree>
    <p:extLst>
      <p:ext uri="{BB962C8B-B14F-4D97-AF65-F5344CB8AC3E}">
        <p14:creationId xmlns:p14="http://schemas.microsoft.com/office/powerpoint/2010/main" val="19347451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Modules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Concepts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Contracts</a:t>
            </a:r>
          </a:p>
        </p:txBody>
      </p:sp>
    </p:spTree>
    <p:extLst>
      <p:ext uri="{BB962C8B-B14F-4D97-AF65-F5344CB8AC3E}">
        <p14:creationId xmlns:p14="http://schemas.microsoft.com/office/powerpoint/2010/main" val="16410148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Epilogue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(10,000 </a:t>
            </a:r>
            <a:r>
              <a:rPr lang="en-US" dirty="0" err="1">
                <a:solidFill>
                  <a:schemeClr val="bg1"/>
                </a:solidFill>
              </a:rPr>
              <a:t>segfaults</a:t>
            </a:r>
            <a:r>
              <a:rPr lang="en-US" dirty="0">
                <a:solidFill>
                  <a:schemeClr val="bg1"/>
                </a:solidFill>
              </a:rPr>
              <a:t> later…)</a:t>
            </a:r>
          </a:p>
        </p:txBody>
      </p:sp>
    </p:spTree>
    <p:extLst>
      <p:ext uri="{BB962C8B-B14F-4D97-AF65-F5344CB8AC3E}">
        <p14:creationId xmlns:p14="http://schemas.microsoft.com/office/powerpoint/2010/main" val="21766406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Why are we still doing C++?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After all, we have Java, Go, Python, Rust, D… right?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Is C++ modern enough to thrive?</a:t>
            </a:r>
          </a:p>
        </p:txBody>
      </p:sp>
    </p:spTree>
    <p:extLst>
      <p:ext uri="{BB962C8B-B14F-4D97-AF65-F5344CB8AC3E}">
        <p14:creationId xmlns:p14="http://schemas.microsoft.com/office/powerpoint/2010/main" val="11157373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518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Clang, https://clang.llvm.org/cxx_status.html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C++ Reference, http://en.cppreference.com/w/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Stroustrup</a:t>
            </a:r>
            <a:r>
              <a:rPr lang="en-US" sz="2000" dirty="0">
                <a:solidFill>
                  <a:schemeClr val="bg1"/>
                </a:solidFill>
              </a:rPr>
              <a:t>, Bjarne; The C++ Programming Language;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Edition; 1985; Addison-Wesley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Stroustrup</a:t>
            </a:r>
            <a:r>
              <a:rPr lang="en-US" sz="2000" dirty="0">
                <a:solidFill>
                  <a:schemeClr val="bg1"/>
                </a:solidFill>
              </a:rPr>
              <a:t>, Bjarne; The C++ Programming Language;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Edition; 2013; Addison-Wesley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7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Why this talk?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Because I deeply care about C++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Because C++ is in a deep need of care!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947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</a:rPr>
              <a:t>Järvi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Jaako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Stroustrup</a:t>
            </a:r>
            <a:r>
              <a:rPr lang="en-US" sz="2000" dirty="0">
                <a:solidFill>
                  <a:schemeClr val="bg1"/>
                </a:solidFill>
              </a:rPr>
              <a:t>, Bjarne. Dos Reis, Gabriel; “Deducing the type of variable from its initializer expression”;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bg1"/>
                </a:solidFill>
              </a:rPr>
              <a:t>http://www.open-std.org/jtc1/sc22/wg21/docs/papers/2006/n1984.pdf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Dos Reis, Gabriel; “Generalized Constant Expressions — Revision 5”; http://www.open-std.org/jtc1/sc22/wg21/docs/papers/2007/n2235.pdf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Gregor, Douglas. Dawes, </a:t>
            </a:r>
            <a:r>
              <a:rPr lang="en-US" sz="2000" dirty="0" err="1">
                <a:solidFill>
                  <a:schemeClr val="bg1"/>
                </a:solidFill>
              </a:rPr>
              <a:t>Beaman</a:t>
            </a:r>
            <a:r>
              <a:rPr lang="en-US" sz="2000" dirty="0">
                <a:solidFill>
                  <a:schemeClr val="bg1"/>
                </a:solidFill>
              </a:rPr>
              <a:t>; “Range-Based For Loop Wording (Without Concepts)”; http://www.open-std.org/JTC1/SC22/WG21/docs/papers/2009/n2930.html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Smith, Richard; “Recursive Lambdas”; http://</a:t>
            </a:r>
            <a:r>
              <a:rPr lang="en-US" sz="2000" dirty="0" smtClean="0">
                <a:solidFill>
                  <a:schemeClr val="bg1"/>
                </a:solidFill>
              </a:rPr>
              <a:t>www.open-std.org/jtc1/sc22/wg21/docs/papers/2017/p0839r0.html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See https://</a:t>
            </a:r>
            <a:r>
              <a:rPr lang="en-US" sz="2000" dirty="0" smtClean="0">
                <a:solidFill>
                  <a:schemeClr val="bg1"/>
                </a:solidFill>
              </a:rPr>
              <a:t>clang.llvm.org/cxx_status.html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for all other feature proposals from C++11 to C++20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8259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thierry.lavoie@synopsys.com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C++98 and C++03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3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C++ was born in 1985 (me too!)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First standardized as ISO/IEC 14882:1998, amended in 2003 as ISO/IEC 14882:2003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bg1"/>
                </a:solidFill>
              </a:rPr>
              <a:t>References in this talk are from the latest working draft: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chemeClr val="bg1"/>
                </a:solidFill>
              </a:rPr>
              <a:t>http://www.open-std.org/jtc1/sc22/wg21/docs/papers/2017/n4700.pdf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1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497983"/>
            <a:ext cx="5181600" cy="5678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Classes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Inheritance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Polymorphism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Templates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Memory model and RAII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Destructors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Exceptions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Overloading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497983"/>
            <a:ext cx="5181600" cy="5678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That’s how it all started!</a:t>
            </a:r>
          </a:p>
        </p:txBody>
      </p:sp>
    </p:spTree>
    <p:extLst>
      <p:ext uri="{BB962C8B-B14F-4D97-AF65-F5344CB8AC3E}">
        <p14:creationId xmlns:p14="http://schemas.microsoft.com/office/powerpoint/2010/main" val="332858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2057</Words>
  <Application>Microsoft Office PowerPoint</Application>
  <PresentationFormat>Widescreen</PresentationFormat>
  <Paragraphs>576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Calibri</vt:lpstr>
      <vt:lpstr>Calibri Light</vt:lpstr>
      <vt:lpstr>Consolas</vt:lpstr>
      <vt:lpstr>Wingdings</vt:lpstr>
      <vt:lpstr>Office Theme</vt:lpstr>
      <vt:lpstr>How To Train Your Modern C++</vt:lpstr>
      <vt:lpstr>Prologue</vt:lpstr>
      <vt:lpstr>PowerPoint Presentation</vt:lpstr>
      <vt:lpstr>PowerPoint Presentation</vt:lpstr>
      <vt:lpstr>PowerPoint Presentation</vt:lpstr>
      <vt:lpstr>PowerPoint Presentation</vt:lpstr>
      <vt:lpstr>C++98 and C++03</vt:lpstr>
      <vt:lpstr>PowerPoint Presentation</vt:lpstr>
      <vt:lpstr>PowerPoint Presentation</vt:lpstr>
      <vt:lpstr>C++11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C++11 bis</vt:lpstr>
      <vt:lpstr>C++14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C++17</vt:lpstr>
      <vt:lpstr>PowerPoint Presentation</vt:lpstr>
      <vt:lpstr>Interlude</vt:lpstr>
      <vt:lpstr>PowerPoint Presentation</vt:lpstr>
      <vt:lpstr>PowerPoint Presentation</vt:lpstr>
      <vt:lpstr>PowerPoint Presentation</vt:lpstr>
      <vt:lpstr>PowerPoint Presentation</vt:lpstr>
      <vt:lpstr>C++20</vt:lpstr>
      <vt:lpstr>PowerPoint Presentation</vt:lpstr>
      <vt:lpstr>Epilogue</vt:lpstr>
      <vt:lpstr>PowerPoint Presentation</vt:lpstr>
      <vt:lpstr>References</vt:lpstr>
      <vt:lpstr>PowerPoint Presentation</vt:lpstr>
      <vt:lpstr>PowerPoint Presentation</vt:lpstr>
      <vt:lpstr>thierry.lavoie@synopsys.com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Train Your Modern C++</dc:title>
  <dc:creator>Thierry Lavoie</dc:creator>
  <cp:lastModifiedBy>Thierry Lavoie</cp:lastModifiedBy>
  <cp:revision>134</cp:revision>
  <dcterms:created xsi:type="dcterms:W3CDTF">2017-11-26T16:30:20Z</dcterms:created>
  <dcterms:modified xsi:type="dcterms:W3CDTF">2018-03-07T03:28:26Z</dcterms:modified>
</cp:coreProperties>
</file>