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5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5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8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E9E6-D2A8-8448-A7D0-3D453ACAF13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C3FE-337A-C845-A99E-E93A537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uug.ab.ca/dewar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4" Type="http://schemas.openxmlformats.org/officeDocument/2006/relationships/hyperlink" Target="https://tools.ietf.org/html/rfc232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ools.ietf.org/html/rfc723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3433"/>
            <a:ext cx="9144000" cy="1054439"/>
          </a:xfrm>
        </p:spPr>
        <p:txBody>
          <a:bodyPr/>
          <a:lstStyle/>
          <a:p>
            <a:r>
              <a:rPr lang="en-US" dirty="0" smtClean="0"/>
              <a:t>Building a Dumb Web Server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57872"/>
            <a:ext cx="9144000" cy="7233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And Why That Can Be a Smart Thing to Do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26058" y="2804845"/>
            <a:ext cx="8640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Alan Dewar</a:t>
            </a:r>
          </a:p>
          <a:p>
            <a:r>
              <a:rPr lang="en-US" sz="2400" dirty="0" smtClean="0"/>
              <a:t>President, Calgary UNIX Users’ Group</a:t>
            </a:r>
          </a:p>
          <a:p>
            <a:r>
              <a:rPr lang="en-US" sz="2400" dirty="0" smtClean="0">
                <a:hlinkClick r:id="rId2"/>
              </a:rPr>
              <a:t>http://www.cuug.ab.ca/dewara</a:t>
            </a:r>
            <a:endParaRPr lang="en-US" sz="2400" dirty="0" smtClean="0"/>
          </a:p>
          <a:p>
            <a:r>
              <a:rPr lang="en-US" sz="2400" dirty="0" err="1" smtClean="0"/>
              <a:t>dewara@cuug.ab.ca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simple!</a:t>
            </a:r>
          </a:p>
          <a:p>
            <a:pPr lvl="1"/>
            <a:r>
              <a:rPr lang="en-US" dirty="0" smtClean="0"/>
              <a:t>Static web pages</a:t>
            </a:r>
          </a:p>
          <a:p>
            <a:pPr lvl="1"/>
            <a:r>
              <a:rPr lang="en-US" dirty="0" smtClean="0"/>
              <a:t>Client-side scripting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Starting from 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Simple implementation</a:t>
            </a:r>
          </a:p>
          <a:p>
            <a:r>
              <a:rPr lang="en-US" dirty="0" smtClean="0"/>
              <a:t>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Uniform Resource Locator (URL)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4297"/>
            <a:ext cx="10515600" cy="3392666"/>
          </a:xfrm>
        </p:spPr>
        <p:txBody>
          <a:bodyPr numCol="1"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Protocol:</a:t>
            </a:r>
            <a:r>
              <a:rPr lang="en-US" dirty="0" smtClean="0"/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http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Host:</a:t>
            </a:r>
            <a:r>
              <a:rPr lang="en-US" dirty="0" smtClean="0"/>
              <a:t>	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www.cuug.ab.ca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Port:</a:t>
            </a:r>
            <a:r>
              <a:rPr lang="en-US" dirty="0" smtClean="0"/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80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Path:</a:t>
            </a:r>
            <a:r>
              <a:rPr lang="en-US" dirty="0" smtClean="0"/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/upcoming/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meeting.html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Search:</a:t>
            </a:r>
            <a:r>
              <a:rPr lang="en-US" dirty="0" smtClean="0"/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id=42&amp;x=foo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Position:</a:t>
            </a:r>
            <a:r>
              <a:rPr lang="en-US" dirty="0" smtClean="0"/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hi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49348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 http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://</a:t>
            </a:r>
            <a:r>
              <a:rPr lang="en-US" sz="20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www.cuug.ab.ca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80</a:t>
            </a:r>
            <a:r>
              <a:rPr lang="en-US" sz="2000" dirty="0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/upcoming/</a:t>
            </a:r>
            <a:r>
              <a:rPr lang="en-US" sz="2000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meeting.html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?</a:t>
            </a:r>
            <a:r>
              <a:rPr lang="en-US" sz="2000" dirty="0" err="1" smtClean="0">
                <a:solidFill>
                  <a:srgbClr val="00B0F0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2000" dirty="0" smtClean="0">
                <a:solidFill>
                  <a:srgbClr val="00B0F0"/>
                </a:solidFill>
                <a:latin typeface="Courier" charset="0"/>
                <a:ea typeface="Courier" charset="0"/>
                <a:cs typeface="Courier" charset="0"/>
              </a:rPr>
              <a:t>=42&amp;x=</a:t>
            </a:r>
            <a:r>
              <a:rPr lang="en-US" sz="2000" dirty="0" err="1" smtClean="0">
                <a:solidFill>
                  <a:srgbClr val="00B0F0"/>
                </a:solidFill>
                <a:latin typeface="Courier" charset="0"/>
                <a:ea typeface="Courier" charset="0"/>
                <a:cs typeface="Courier" charset="0"/>
              </a:rPr>
              <a:t>foo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#</a:t>
            </a:r>
            <a:r>
              <a:rPr lang="en-US" sz="2000" dirty="0" err="1" smtClean="0">
                <a:solidFill>
                  <a:srgbClr val="92D050"/>
                </a:solidFill>
                <a:latin typeface="Courier" charset="0"/>
                <a:ea typeface="Courier" charset="0"/>
                <a:cs typeface="Courier" charset="0"/>
              </a:rPr>
              <a:t>hi</a:t>
            </a:r>
            <a:endParaRPr lang="en-US" sz="2000" dirty="0" smtClean="0">
              <a:solidFill>
                <a:srgbClr val="92D05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Browser/Server Conversation</a:t>
            </a:r>
            <a:br>
              <a:rPr lang="en-US" dirty="0" smtClean="0"/>
            </a:br>
            <a:r>
              <a:rPr lang="en-US" dirty="0" smtClean="0"/>
              <a:t>Hypertext Transfer Protocol (HTTP)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</a:t>
            </a:r>
          </a:p>
          <a:p>
            <a:pPr marL="457200" lvl="1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</a:t>
            </a:r>
            <a:r>
              <a:rPr lang="en-US" i="1" dirty="0" smtClean="0"/>
              <a:t>path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HTTP/1.1</a:t>
            </a:r>
          </a:p>
          <a:p>
            <a:pPr marL="457200" lvl="1" indent="0">
              <a:buNone/>
            </a:pPr>
            <a:r>
              <a:rPr lang="en-US" i="1" dirty="0"/>
              <a:t>o</a:t>
            </a:r>
            <a:r>
              <a:rPr lang="en-US" i="1" dirty="0" smtClean="0"/>
              <a:t>ther stuff</a:t>
            </a:r>
          </a:p>
          <a:p>
            <a:pPr marL="457200" lvl="1" indent="0">
              <a:buNone/>
            </a:pPr>
            <a:r>
              <a:rPr lang="en-US" i="1" dirty="0"/>
              <a:t>b</a:t>
            </a:r>
            <a:r>
              <a:rPr lang="en-US" i="1" dirty="0" smtClean="0"/>
              <a:t>lank line</a:t>
            </a:r>
            <a:endParaRPr lang="en-US" i="1" dirty="0"/>
          </a:p>
          <a:p>
            <a:r>
              <a:rPr lang="en-US" dirty="0" smtClean="0"/>
              <a:t>Response</a:t>
            </a:r>
          </a:p>
          <a:p>
            <a:pPr marL="457200" lvl="1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HTTP/1.1 </a:t>
            </a:r>
            <a:r>
              <a:rPr lang="en-US" i="1" dirty="0" err="1" smtClean="0"/>
              <a:t>status_code</a:t>
            </a:r>
            <a:r>
              <a:rPr lang="en-US" i="1" dirty="0" smtClean="0"/>
              <a:t>  message</a:t>
            </a:r>
          </a:p>
          <a:p>
            <a:pPr marL="457200" lvl="1" indent="0">
              <a:buNone/>
            </a:pPr>
            <a:r>
              <a:rPr lang="en-US" i="1" dirty="0"/>
              <a:t>o</a:t>
            </a:r>
            <a:r>
              <a:rPr lang="en-US" i="1" dirty="0" smtClean="0"/>
              <a:t>ther stuff</a:t>
            </a:r>
          </a:p>
          <a:p>
            <a:pPr marL="457200" lvl="1" indent="0">
              <a:buNone/>
            </a:pPr>
            <a:r>
              <a:rPr lang="en-US" i="1" dirty="0"/>
              <a:t>b</a:t>
            </a:r>
            <a:r>
              <a:rPr lang="en-US" i="1" dirty="0" smtClean="0"/>
              <a:t>lank line</a:t>
            </a:r>
          </a:p>
          <a:p>
            <a:pPr marL="457200" lvl="1" indent="0">
              <a:buNone/>
            </a:pPr>
            <a:r>
              <a:rPr lang="en-US" i="1" dirty="0"/>
              <a:t>c</a:t>
            </a:r>
            <a:r>
              <a:rPr lang="en-US" i="1" dirty="0" smtClean="0"/>
              <a:t>ontent of web page</a:t>
            </a:r>
          </a:p>
        </p:txBody>
      </p:sp>
    </p:spTree>
    <p:extLst>
      <p:ext uri="{BB962C8B-B14F-4D97-AF65-F5344CB8AC3E}">
        <p14:creationId xmlns:p14="http://schemas.microsoft.com/office/powerpoint/2010/main" val="7872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Browser/Server Conversation</a:t>
            </a:r>
            <a:br>
              <a:rPr lang="en-US" dirty="0" smtClean="0"/>
            </a:br>
            <a:r>
              <a:rPr lang="en-US" dirty="0" smtClean="0"/>
              <a:t>Example: http://</a:t>
            </a:r>
            <a:r>
              <a:rPr lang="en-US" dirty="0" err="1" smtClean="0"/>
              <a:t>www.yoyodyne.com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Browser:</a:t>
            </a:r>
            <a:endParaRPr lang="en-US" sz="4000" dirty="0"/>
          </a:p>
          <a:p>
            <a:pPr marL="457200" lvl="1" indent="0">
              <a:buNone/>
            </a:pPr>
            <a:r>
              <a:rPr lang="mr-IN" sz="1900" dirty="0">
                <a:latin typeface="Courier" charset="0"/>
                <a:ea typeface="Courier" charset="0"/>
                <a:cs typeface="Courier" charset="0"/>
              </a:rPr>
              <a:t>GET / HTTP/1.1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Host: </a:t>
            </a:r>
            <a:r>
              <a:rPr lang="en-US" sz="1900" dirty="0" err="1">
                <a:latin typeface="Courier" charset="0"/>
                <a:ea typeface="Courier" charset="0"/>
                <a:cs typeface="Courier" charset="0"/>
              </a:rPr>
              <a:t>www.yoyodyne.com</a:t>
            </a:r>
            <a:endParaRPr lang="en-US" sz="1900" dirty="0">
              <a:latin typeface="Courier" charset="0"/>
              <a:ea typeface="Courier" charset="0"/>
              <a:cs typeface="Courier" charset="0"/>
            </a:endParaRP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User-Agent: Mozilla/5.0 (X11; Linux i686; rv:45.0) Gecko/20100101 Firefox/45.0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Accept: text/</a:t>
            </a:r>
            <a:r>
              <a:rPr lang="en-US" sz="1900" dirty="0" err="1">
                <a:latin typeface="Courier" charset="0"/>
                <a:ea typeface="Courier" charset="0"/>
                <a:cs typeface="Courier" charset="0"/>
              </a:rPr>
              <a:t>html,application</a:t>
            </a: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900" dirty="0" err="1">
                <a:latin typeface="Courier" charset="0"/>
                <a:ea typeface="Courier" charset="0"/>
                <a:cs typeface="Courier" charset="0"/>
              </a:rPr>
              <a:t>xhtml+xml,application</a:t>
            </a: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900" dirty="0" err="1">
                <a:latin typeface="Courier" charset="0"/>
                <a:ea typeface="Courier" charset="0"/>
                <a:cs typeface="Courier" charset="0"/>
              </a:rPr>
              <a:t>xml;q</a:t>
            </a: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=0.9,*/*;q=0.8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Accept-Language: </a:t>
            </a:r>
            <a:r>
              <a:rPr lang="en-US" sz="1900" dirty="0" err="1">
                <a:latin typeface="Courier" charset="0"/>
                <a:ea typeface="Courier" charset="0"/>
                <a:cs typeface="Courier" charset="0"/>
              </a:rPr>
              <a:t>en-US,en;q</a:t>
            </a: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=0.5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Accept-Encoding: </a:t>
            </a:r>
            <a:r>
              <a:rPr lang="en-US" sz="1900" dirty="0" err="1">
                <a:latin typeface="Courier" charset="0"/>
                <a:ea typeface="Courier" charset="0"/>
                <a:cs typeface="Courier" charset="0"/>
              </a:rPr>
              <a:t>gzip</a:t>
            </a: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, deflate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Connection: keep-alive</a:t>
            </a:r>
            <a:endParaRPr lang="en-US" sz="19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4000" dirty="0" smtClean="0"/>
              <a:t>Server:</a:t>
            </a:r>
          </a:p>
          <a:p>
            <a:pPr marL="457200" lvl="1" indent="0">
              <a:buNone/>
            </a:pPr>
            <a:r>
              <a:rPr lang="cs-CZ" sz="1900" dirty="0">
                <a:latin typeface="Courier" charset="0"/>
                <a:ea typeface="Courier" charset="0"/>
                <a:cs typeface="Courier" charset="0"/>
              </a:rPr>
              <a:t>HTTP/1.1 200 OK</a:t>
            </a:r>
          </a:p>
          <a:p>
            <a:pPr marL="457200" lvl="1" indent="0">
              <a:buNone/>
            </a:pPr>
            <a:r>
              <a:rPr lang="de-DE" sz="1900" dirty="0">
                <a:latin typeface="Courier" charset="0"/>
                <a:ea typeface="Courier" charset="0"/>
                <a:cs typeface="Courier" charset="0"/>
              </a:rPr>
              <a:t>Date: Sun, 24 Sep 2017 02:46:17 GMT</a:t>
            </a:r>
          </a:p>
          <a:p>
            <a:pPr marL="457200" lvl="1" indent="0">
              <a:buNone/>
            </a:pPr>
            <a:r>
              <a:rPr lang="de-DE" sz="1900" dirty="0">
                <a:latin typeface="Courier" charset="0"/>
                <a:ea typeface="Courier" charset="0"/>
                <a:cs typeface="Courier" charset="0"/>
              </a:rPr>
              <a:t>Server: Apache/2.4.27 (FreeBSD)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Last-Modified: Tue, 05 Sep 2017 13:49:53 GMT</a:t>
            </a:r>
          </a:p>
          <a:p>
            <a:pPr marL="457200" lvl="1" indent="0">
              <a:buNone/>
            </a:pPr>
            <a:r>
              <a:rPr lang="mr-IN" sz="1900" dirty="0" err="1">
                <a:latin typeface="Courier" charset="0"/>
                <a:ea typeface="Courier" charset="0"/>
                <a:cs typeface="Courier" charset="0"/>
              </a:rPr>
              <a:t>ETag</a:t>
            </a:r>
            <a:r>
              <a:rPr lang="mr-IN" sz="1900" dirty="0">
                <a:latin typeface="Courier" charset="0"/>
                <a:ea typeface="Courier" charset="0"/>
                <a:cs typeface="Courier" charset="0"/>
              </a:rPr>
              <a:t>: "73a-55871807646e0"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Accept-Ranges: bytes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Content-Length: 1850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Keep-Alive: timeout=5, max=100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Connection: Keep-Alive</a:t>
            </a:r>
          </a:p>
          <a:p>
            <a:pPr marL="457200" lvl="1" indent="0">
              <a:buNone/>
            </a:pPr>
            <a:r>
              <a:rPr lang="en-US" sz="1900" dirty="0">
                <a:latin typeface="Courier" charset="0"/>
                <a:ea typeface="Courier" charset="0"/>
                <a:cs typeface="Courier" charset="0"/>
              </a:rPr>
              <a:t>Content-Type: text/html</a:t>
            </a:r>
          </a:p>
        </p:txBody>
      </p:sp>
    </p:spTree>
    <p:extLst>
      <p:ext uri="{BB962C8B-B14F-4D97-AF65-F5344CB8AC3E}">
        <p14:creationId xmlns:p14="http://schemas.microsoft.com/office/powerpoint/2010/main" val="17023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 Server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listen socket</a:t>
            </a:r>
          </a:p>
          <a:p>
            <a:r>
              <a:rPr lang="en-US" dirty="0" smtClean="0"/>
              <a:t>Upon connection:</a:t>
            </a:r>
          </a:p>
          <a:p>
            <a:pPr lvl="1"/>
            <a:r>
              <a:rPr lang="en-US" dirty="0" smtClean="0"/>
              <a:t>Read up to blank line</a:t>
            </a:r>
          </a:p>
          <a:p>
            <a:pPr lvl="1"/>
            <a:r>
              <a:rPr lang="en-US" dirty="0" smtClean="0"/>
              <a:t>Extract path from “GET” line</a:t>
            </a:r>
          </a:p>
          <a:p>
            <a:pPr lvl="1"/>
            <a:r>
              <a:rPr lang="en-US" dirty="0" smtClean="0"/>
              <a:t>Find specified file</a:t>
            </a:r>
          </a:p>
          <a:p>
            <a:pPr lvl="1"/>
            <a:r>
              <a:rPr lang="en-US" dirty="0" smtClean="0"/>
              <a:t>Write HTTP status line, blank line</a:t>
            </a:r>
          </a:p>
          <a:p>
            <a:pPr lvl="1"/>
            <a:r>
              <a:rPr lang="en-US" dirty="0" smtClean="0"/>
              <a:t>Copy file to socket</a:t>
            </a:r>
          </a:p>
          <a:p>
            <a:pPr lvl="1"/>
            <a:r>
              <a:rPr lang="en-US" dirty="0" smtClean="0"/>
              <a:t>Close connection</a:t>
            </a:r>
          </a:p>
        </p:txBody>
      </p:sp>
    </p:spTree>
    <p:extLst>
      <p:ext uri="{BB962C8B-B14F-4D97-AF65-F5344CB8AC3E}">
        <p14:creationId xmlns:p14="http://schemas.microsoft.com/office/powerpoint/2010/main" val="4309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533"/>
          </a:xfrm>
        </p:spPr>
        <p:txBody>
          <a:bodyPr/>
          <a:lstStyle/>
          <a:p>
            <a:pPr algn="ctr"/>
            <a:r>
              <a:rPr lang="en-US" dirty="0" smtClean="0"/>
              <a:t>Web Server Actual Code (</a:t>
            </a:r>
            <a:r>
              <a:rPr lang="en-US" dirty="0" err="1" smtClean="0"/>
              <a:t>Tcl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658"/>
            <a:ext cx="10515600" cy="49655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proc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serve {sock}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{[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catch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set request [read $sock]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sz="1200" dirty="0" err="1" smtClean="0">
                <a:latin typeface="Courier" charset="0"/>
                <a:ea typeface="Courier" charset="0"/>
                <a:cs typeface="Courier" charset="0"/>
              </a:rPr>
              <a:t>regexp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{^GET ([^\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]*) HTTP/} $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request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dummy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path</a:t>
            </a:r>
            <a:endParaRPr lang="mr-IN" sz="12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set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[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open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CA" sz="1200" dirty="0" smtClean="0">
                <a:latin typeface="Courier" charset="0"/>
                <a:ea typeface="Courier" charset="0"/>
                <a:cs typeface="Courier" charset="0"/>
              </a:rPr>
              <a:t>./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$</a:t>
            </a:r>
            <a:r>
              <a:rPr lang="mr-IN" sz="1200" dirty="0" err="1" smtClean="0">
                <a:latin typeface="Courier" charset="0"/>
                <a:ea typeface="Courier" charset="0"/>
                <a:cs typeface="Courier" charset="0"/>
              </a:rPr>
              <a:t>path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"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fconfigure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$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-translation binary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set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contents [read $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close $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fd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puts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$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sock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"HTTP/1.0 200 OK\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puts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nonewline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$sock $contents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}]}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puts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$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sock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"HTTP/1.0 404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Not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Found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puts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$sock "&lt;p&gt;Sorry, not found.&lt;/p&gt;"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2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close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$sock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mr-IN" sz="12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proc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connect {sock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ip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port}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fconfigure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$sock -translation binary -blocking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fileevent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$sock readable "serve $sock"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2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mr-IN" sz="12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socket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-server connect 8080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vwait</a:t>
            </a:r>
            <a:r>
              <a:rPr lang="en-US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forever</a:t>
            </a:r>
          </a:p>
        </p:txBody>
      </p:sp>
    </p:spTree>
    <p:extLst>
      <p:ext uri="{BB962C8B-B14F-4D97-AF65-F5344CB8AC3E}">
        <p14:creationId xmlns:p14="http://schemas.microsoft.com/office/powerpoint/2010/main" val="12924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ending with trailing “/”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/ HTTP/1.1</a:t>
            </a:r>
          </a:p>
          <a:p>
            <a:pPr lvl="1"/>
            <a:r>
              <a:rPr lang="en-US" dirty="0" smtClean="0"/>
              <a:t>Append “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index.html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Directory but no trailing “/”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dewara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HTTP/1.1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HTTP/1.1 301 Moved Permanently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Location: http://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www.cuug.ab.ca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dewara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Digression: HTTP Status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1xx: Informational</a:t>
            </a:r>
          </a:p>
          <a:p>
            <a:r>
              <a:rPr lang="en-US" dirty="0" smtClean="0"/>
              <a:t>2xx: Successful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200 OK</a:t>
            </a:r>
          </a:p>
          <a:p>
            <a:r>
              <a:rPr lang="en-US" dirty="0" smtClean="0"/>
              <a:t>3xx: Redirection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301 Moved Permanently</a:t>
            </a:r>
          </a:p>
          <a:p>
            <a:r>
              <a:rPr lang="en-US" dirty="0" smtClean="0"/>
              <a:t>4xx: Client Error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404 Not Found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418 I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 a teapot</a:t>
            </a:r>
          </a:p>
          <a:p>
            <a:r>
              <a:rPr lang="en-US" dirty="0" smtClean="0"/>
              <a:t>5xx: Server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Giving Away Too Much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Malicious requests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/../../../../../../../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passwd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HTTP/1.1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/../../../../../../../dev/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sda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HTTP/1.1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/../../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../../../../../proc/12345/</a:t>
            </a:r>
            <a:r>
              <a:rPr lang="en-CA" dirty="0" err="1" smtClean="0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/1 HTTP/1.1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/>
              <a:t>Sanitize requests</a:t>
            </a:r>
          </a:p>
          <a:p>
            <a:r>
              <a:rPr lang="en-US" dirty="0" smtClean="0"/>
              <a:t>Run as dedicated user with minimal privileges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a Dumb 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present information</a:t>
            </a:r>
          </a:p>
          <a:p>
            <a:r>
              <a:rPr lang="en-US" dirty="0" smtClean="0"/>
              <a:t>Desire to do much more</a:t>
            </a:r>
          </a:p>
          <a:p>
            <a:r>
              <a:rPr lang="en-US" dirty="0" smtClean="0"/>
              <a:t>Sophistication increases risk</a:t>
            </a:r>
          </a:p>
          <a:p>
            <a:r>
              <a:rPr lang="en-US" dirty="0" smtClean="0"/>
              <a:t>What do you really need?</a:t>
            </a:r>
          </a:p>
          <a:p>
            <a:pPr lvl="1"/>
            <a:r>
              <a:rPr lang="en-US" dirty="0" smtClean="0"/>
              <a:t>How to get that</a:t>
            </a:r>
          </a:p>
          <a:p>
            <a:pPr lvl="1"/>
            <a:r>
              <a:rPr lang="en-US" dirty="0" smtClean="0"/>
              <a:t>What you still need to watch out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Spaces and Other Special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Hexadecimal escape codes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/foo/bar/hello%20world.html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Decode </a:t>
            </a:r>
            <a:r>
              <a:rPr lang="en-US" i="1" dirty="0" smtClean="0">
                <a:ea typeface="Courier" charset="0"/>
                <a:cs typeface="Courier" charset="0"/>
              </a:rPr>
              <a:t>before</a:t>
            </a:r>
            <a:r>
              <a:rPr lang="en-US" dirty="0" smtClean="0">
                <a:ea typeface="Courier" charset="0"/>
                <a:cs typeface="Courier" charset="0"/>
              </a:rPr>
              <a:t> sanitizing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/%2E%2E/%2E%2E/%2E%2E/%2E%2E/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passwd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HTTP/1.1</a:t>
            </a:r>
          </a:p>
        </p:txBody>
      </p:sp>
    </p:spTree>
    <p:extLst>
      <p:ext uri="{BB962C8B-B14F-4D97-AF65-F5344CB8AC3E}">
        <p14:creationId xmlns:p14="http://schemas.microsoft.com/office/powerpoint/2010/main" val="14545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Attempted buffer overrun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/</a:t>
            </a:r>
            <a:r>
              <a:rPr lang="en-US" i="1" dirty="0" smtClean="0"/>
              <a:t>(1_million_characters)(executable code)</a:t>
            </a:r>
          </a:p>
          <a:p>
            <a:r>
              <a:rPr lang="en-US" dirty="0" smtClean="0"/>
              <a:t>Reject long paths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HTTP/1.1 414 URI Too Long</a:t>
            </a:r>
          </a:p>
        </p:txBody>
      </p:sp>
    </p:spTree>
    <p:extLst>
      <p:ext uri="{BB962C8B-B14F-4D97-AF65-F5344CB8AC3E}">
        <p14:creationId xmlns:p14="http://schemas.microsoft.com/office/powerpoint/2010/main" val="5546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send partial request, then hangs</a:t>
            </a:r>
          </a:p>
          <a:p>
            <a:r>
              <a:rPr lang="en-US" dirty="0" smtClean="0"/>
              <a:t>Enforce timeout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HTTP/1.1 408 Request Timeout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Dumbing It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your web site, so you have control over content</a:t>
            </a:r>
          </a:p>
          <a:p>
            <a:pPr lvl="1"/>
            <a:r>
              <a:rPr lang="en-US" dirty="0" smtClean="0"/>
              <a:t>No links to directories</a:t>
            </a:r>
          </a:p>
          <a:p>
            <a:pPr lvl="1"/>
            <a:r>
              <a:rPr lang="en-US" dirty="0" smtClean="0"/>
              <a:t>No spaces in paths</a:t>
            </a:r>
          </a:p>
          <a:p>
            <a:pPr lvl="1"/>
            <a:r>
              <a:rPr lang="en-US" dirty="0" smtClean="0"/>
              <a:t>No excessively-long paths</a:t>
            </a:r>
          </a:p>
        </p:txBody>
      </p:sp>
    </p:spTree>
    <p:extLst>
      <p:ext uri="{BB962C8B-B14F-4D97-AF65-F5344CB8AC3E}">
        <p14:creationId xmlns:p14="http://schemas.microsoft.com/office/powerpoint/2010/main" val="14070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Running in a Jail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Courier" charset="0"/>
                <a:cs typeface="Courier" charset="0"/>
              </a:rPr>
              <a:t>Copy necessary files from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mr-IN" dirty="0" smtClean="0">
                <a:ea typeface="Courier" charset="0"/>
                <a:cs typeface="Courier" charset="0"/>
              </a:rPr>
              <a:t>…</a:t>
            </a:r>
            <a:r>
              <a:rPr lang="en-CA" dirty="0" smtClean="0">
                <a:ea typeface="Courier" charset="0"/>
                <a:cs typeface="Courier" charset="0"/>
              </a:rPr>
              <a:t> to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/home/wimpy/www/</a:t>
            </a:r>
            <a:r>
              <a:rPr lang="mr-IN" dirty="0" smtClean="0">
                <a:ea typeface="Courier" charset="0"/>
                <a:cs typeface="Courier" charset="0"/>
              </a:rPr>
              <a:t>…</a:t>
            </a:r>
            <a:endParaRPr lang="en-CA" dirty="0" smtClean="0">
              <a:ea typeface="Courier" charset="0"/>
              <a:cs typeface="Courier" charset="0"/>
            </a:endParaRPr>
          </a:p>
          <a:p>
            <a:pPr lvl="1"/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CA" dirty="0" err="1" smtClean="0"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/bin/</a:t>
            </a:r>
            <a:r>
              <a:rPr lang="en-CA" dirty="0" err="1" smtClean="0">
                <a:latin typeface="Courier" charset="0"/>
                <a:ea typeface="Courier" charset="0"/>
                <a:cs typeface="Courier" charset="0"/>
              </a:rPr>
              <a:t>tclsh</a:t>
            </a:r>
            <a:endParaRPr lang="en-CA" dirty="0" smtClean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CA" dirty="0" smtClean="0">
                <a:ea typeface="Courier" charset="0"/>
                <a:cs typeface="Courier" charset="0"/>
              </a:rPr>
              <a:t>Any required libraries</a:t>
            </a:r>
          </a:p>
          <a:p>
            <a:pPr lvl="1"/>
            <a:r>
              <a:rPr lang="en-CA" dirty="0" smtClean="0">
                <a:ea typeface="Courier" charset="0"/>
                <a:cs typeface="Courier" charset="0"/>
              </a:rPr>
              <a:t>Web server itself</a:t>
            </a:r>
            <a:endParaRPr lang="en-US" dirty="0" smtClean="0">
              <a:ea typeface="Courier" charset="0"/>
              <a:cs typeface="Courier" charset="0"/>
            </a:endParaRP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chroot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--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user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wimpy:wimpy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/home/wimpy/www \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/bin/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tclsh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/scripts/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my_web_server.tcl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Running in a Jail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proc nuke {path} {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if {[file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isdirectory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$path]} {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set contents [list]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catch {set contents [glob $path/*]}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foreach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subpath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$contents {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mtClean="0">
                <a:latin typeface="Courier" charset="0"/>
                <a:ea typeface="Courier" charset="0"/>
                <a:cs typeface="Courier" charset="0"/>
              </a:rPr>
              <a:t>     nuke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subpath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mr-IN" dirty="0">
                <a:latin typeface="Courier" charset="0"/>
                <a:ea typeface="Courier" charset="0"/>
                <a:cs typeface="Courier" charset="0"/>
              </a:rPr>
              <a:t>        }</a:t>
            </a:r>
          </a:p>
          <a:p>
            <a:pPr marL="0" indent="0">
              <a:buNone/>
            </a:pPr>
            <a:r>
              <a:rPr lang="mr-IN" dirty="0">
                <a:latin typeface="Courier" charset="0"/>
                <a:ea typeface="Courier" charset="0"/>
                <a:cs typeface="Courier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  catch {file delete -force $path}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nuke 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usr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nuke /lib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nuke /scripts</a:t>
            </a:r>
          </a:p>
        </p:txBody>
      </p:sp>
    </p:spTree>
    <p:extLst>
      <p:ext uri="{BB962C8B-B14F-4D97-AF65-F5344CB8AC3E}">
        <p14:creationId xmlns:p14="http://schemas.microsoft.com/office/powerpoint/2010/main" val="14948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Frequent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ron</a:t>
            </a:r>
            <a:r>
              <a:rPr lang="en-US" dirty="0" smtClean="0"/>
              <a:t> job</a:t>
            </a:r>
            <a:endParaRPr lang="en-US" dirty="0"/>
          </a:p>
          <a:p>
            <a:pPr marL="457200" lvl="1" indent="0">
              <a:buNone/>
            </a:pPr>
            <a:r>
              <a:rPr lang="mr-IN" dirty="0">
                <a:latin typeface="Courier" charset="0"/>
                <a:ea typeface="Courier" charset="0"/>
                <a:cs typeface="Courier" charset="0"/>
              </a:rPr>
              <a:t>0,10,20,30,40,50 * * * *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killall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-9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tclsh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rsync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-a --delete /home/wimpy/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www.complete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 /home/wimpy/www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/;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chroot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--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userspec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wimpy:wimpy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/home/wimpy/www</a:t>
            </a:r>
          </a:p>
          <a:p>
            <a:pPr marL="45720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   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/bin/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tclsh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/scripts/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my_web_server.tcl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br>
              <a:rPr lang="en-US" dirty="0" smtClean="0"/>
            </a:br>
            <a:r>
              <a:rPr lang="en-US" dirty="0" smtClean="0"/>
              <a:t>Don’t Be Too Clever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50" y="1828799"/>
            <a:ext cx="3522731" cy="4698443"/>
          </a:xfrm>
        </p:spPr>
      </p:pic>
    </p:spTree>
    <p:extLst>
      <p:ext uri="{BB962C8B-B14F-4D97-AF65-F5344CB8AC3E}">
        <p14:creationId xmlns:p14="http://schemas.microsoft.com/office/powerpoint/2010/main" val="8414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br>
              <a:rPr lang="en-US" dirty="0" smtClean="0"/>
            </a:br>
            <a:r>
              <a:rPr lang="en-US" dirty="0" smtClean="0"/>
              <a:t>Being Dumb Can Be Smart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11" y="1825625"/>
            <a:ext cx="5825178" cy="4351338"/>
          </a:xfrm>
        </p:spPr>
      </p:pic>
    </p:spTree>
    <p:extLst>
      <p:ext uri="{BB962C8B-B14F-4D97-AF65-F5344CB8AC3E}">
        <p14:creationId xmlns:p14="http://schemas.microsoft.com/office/powerpoint/2010/main" val="10144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HTTP/1.1 standard</a:t>
            </a:r>
          </a:p>
          <a:p>
            <a:pPr lvl="1"/>
            <a:r>
              <a:rPr lang="en-US" dirty="0" smtClean="0">
                <a:hlinkClick r:id="rId2"/>
              </a:rPr>
              <a:t>https://tools.ietf.org/html/rfc7230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endParaRPr lang="en-US" dirty="0" smtClean="0"/>
          </a:p>
          <a:p>
            <a:r>
              <a:rPr lang="en-US" dirty="0" smtClean="0"/>
              <a:t>World Wide Web Consortium</a:t>
            </a:r>
          </a:p>
          <a:p>
            <a:pPr lvl="1"/>
            <a:r>
              <a:rPr lang="en-US" dirty="0" smtClean="0">
                <a:hlinkClick r:id="rId3"/>
              </a:rPr>
              <a:t>http://www.w3.org</a:t>
            </a:r>
            <a:endParaRPr lang="en-US" dirty="0"/>
          </a:p>
          <a:p>
            <a:r>
              <a:rPr lang="en-US" dirty="0" smtClean="0"/>
              <a:t>Hyper Text Coffee Pot Control Protocol (HTCPCP/1.0)</a:t>
            </a:r>
          </a:p>
          <a:p>
            <a:pPr lvl="1"/>
            <a:r>
              <a:rPr lang="en-US" dirty="0" smtClean="0">
                <a:hlinkClick r:id="rId4"/>
              </a:rPr>
              <a:t>https://tools.ietf.org/html/rfc2324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are part of a group</a:t>
            </a:r>
          </a:p>
          <a:p>
            <a:pPr lvl="1"/>
            <a:r>
              <a:rPr lang="en-US" dirty="0" smtClean="0"/>
              <a:t>Small business</a:t>
            </a:r>
          </a:p>
          <a:p>
            <a:pPr lvl="1"/>
            <a:r>
              <a:rPr lang="en-US" dirty="0" smtClean="0"/>
              <a:t>Volunteer organization</a:t>
            </a:r>
          </a:p>
          <a:p>
            <a:pPr lvl="1"/>
            <a:r>
              <a:rPr lang="en-US" dirty="0" smtClean="0"/>
              <a:t>Personal interest</a:t>
            </a:r>
          </a:p>
          <a:p>
            <a:r>
              <a:rPr lang="en-US" dirty="0" smtClean="0"/>
              <a:t>You have information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Contacts</a:t>
            </a:r>
          </a:p>
          <a:p>
            <a:r>
              <a:rPr lang="en-US" dirty="0" smtClean="0"/>
              <a:t>You want to make it available</a:t>
            </a:r>
          </a:p>
          <a:p>
            <a:pPr lvl="1"/>
            <a:r>
              <a:rPr lang="en-US" dirty="0" smtClean="0"/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19564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Dream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5894"/>
            <a:ext cx="5181600" cy="2590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“My toaster is on the Internet, so I can have hot bagels ready when I get home!”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7184"/>
            <a:ext cx="5181600" cy="42882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“His toaster is on the Internet, so I can burn his house down before he gets home!”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Solution?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9134"/>
            <a:ext cx="11353800" cy="4084320"/>
          </a:xfrm>
        </p:spPr>
      </p:pic>
      <p:sp>
        <p:nvSpPr>
          <p:cNvPr id="6" name="TextBox 5"/>
          <p:cNvSpPr txBox="1"/>
          <p:nvPr/>
        </p:nvSpPr>
        <p:spPr>
          <a:xfrm>
            <a:off x="2412715" y="2616299"/>
            <a:ext cx="7366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NEW!</a:t>
            </a:r>
          </a:p>
          <a:p>
            <a:pPr algn="ctr"/>
            <a:r>
              <a:rPr lang="en-US" sz="2400" b="1" dirty="0" smtClean="0"/>
              <a:t>Super Extra Hyper Shiny Web Server 2.0!</a:t>
            </a:r>
          </a:p>
          <a:p>
            <a:pPr algn="ctr"/>
            <a:r>
              <a:rPr lang="en-US" sz="2400" b="1" dirty="0" smtClean="0"/>
              <a:t>Now includes Kitchen Sink!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8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Solution?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9134"/>
            <a:ext cx="11353800" cy="4084320"/>
          </a:xfrm>
        </p:spPr>
      </p:pic>
      <p:sp>
        <p:nvSpPr>
          <p:cNvPr id="6" name="TextBox 5"/>
          <p:cNvSpPr txBox="1"/>
          <p:nvPr/>
        </p:nvSpPr>
        <p:spPr>
          <a:xfrm>
            <a:off x="2412715" y="2616299"/>
            <a:ext cx="73665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NEW!</a:t>
            </a:r>
          </a:p>
          <a:p>
            <a:pPr algn="ctr"/>
            <a:r>
              <a:rPr lang="en-US" sz="2400" b="1" dirty="0" smtClean="0"/>
              <a:t>Super Extra Hyper Shiny Web Server 2.0!</a:t>
            </a:r>
          </a:p>
          <a:p>
            <a:pPr algn="ctr"/>
            <a:r>
              <a:rPr lang="en-US" sz="2400" b="1" dirty="0" smtClean="0"/>
              <a:t>Now includes Kitchen Sink!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dirty="0" smtClean="0"/>
              <a:t>Oh, and by the way, security too!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34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Problem with the Solution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7184"/>
            <a:ext cx="5181600" cy="42882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“Kitchen Sink 1.0 includes Faucet 0.9, which uses Washer 0.3.1, which has a known leak I can exploit</a:t>
            </a:r>
            <a:r>
              <a:rPr lang="mr-IN" dirty="0" smtClean="0"/>
              <a:t>…</a:t>
            </a:r>
            <a:r>
              <a:rPr lang="en-CA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Keep Patches Up to Date!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Equifax</a:t>
            </a:r>
          </a:p>
          <a:p>
            <a:pPr lvl="1"/>
            <a:r>
              <a:rPr lang="en-US" dirty="0" smtClean="0"/>
              <a:t>Apache Struts vulnerability: CVE-2017-5638</a:t>
            </a:r>
          </a:p>
          <a:p>
            <a:pPr lvl="1"/>
            <a:r>
              <a:rPr lang="en-US" dirty="0" smtClean="0"/>
              <a:t>Exposed full names, social security numbers, birth dates, addresses, driver license numbers</a:t>
            </a:r>
          </a:p>
          <a:p>
            <a:pPr lvl="1"/>
            <a:r>
              <a:rPr lang="en-US" dirty="0" smtClean="0"/>
              <a:t>143 million US people affected (44 percent of population)</a:t>
            </a:r>
          </a:p>
          <a:p>
            <a:r>
              <a:rPr lang="en-US" dirty="0" smtClean="0"/>
              <a:t>CUUG?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910</Words>
  <Application>Microsoft Macintosh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Calibri Light</vt:lpstr>
      <vt:lpstr>Courier</vt:lpstr>
      <vt:lpstr>Mangal</vt:lpstr>
      <vt:lpstr>Arial</vt:lpstr>
      <vt:lpstr>Office Theme</vt:lpstr>
      <vt:lpstr>Building a Dumb Web Server</vt:lpstr>
      <vt:lpstr>Building a Dumb Web Server</vt:lpstr>
      <vt:lpstr>The Situation</vt:lpstr>
      <vt:lpstr>The Dream</vt:lpstr>
      <vt:lpstr>The Problem</vt:lpstr>
      <vt:lpstr>The Solution?</vt:lpstr>
      <vt:lpstr>The Solution?</vt:lpstr>
      <vt:lpstr>The Problem with the Solution</vt:lpstr>
      <vt:lpstr>Keep Patches Up to Date!</vt:lpstr>
      <vt:lpstr>The Alternative</vt:lpstr>
      <vt:lpstr>Starting from Scratch</vt:lpstr>
      <vt:lpstr>Uniform Resource Locator (URL)</vt:lpstr>
      <vt:lpstr>Browser/Server Conversation Hypertext Transfer Protocol (HTTP)</vt:lpstr>
      <vt:lpstr>Browser/Server Conversation Example: http://www.yoyodyne.com/</vt:lpstr>
      <vt:lpstr>Web Server Pseudo-Code</vt:lpstr>
      <vt:lpstr>Web Server Actual Code (Tcl)</vt:lpstr>
      <vt:lpstr>Directories</vt:lpstr>
      <vt:lpstr>Digression: HTTP Status Codes</vt:lpstr>
      <vt:lpstr>Giving Away Too Much</vt:lpstr>
      <vt:lpstr>Spaces and Other Special Characters</vt:lpstr>
      <vt:lpstr>Long Headers</vt:lpstr>
      <vt:lpstr>Denial of Service</vt:lpstr>
      <vt:lpstr>Dumbing It Down</vt:lpstr>
      <vt:lpstr>Running in a Jail</vt:lpstr>
      <vt:lpstr>Running in a Jail</vt:lpstr>
      <vt:lpstr>Frequent Restarts</vt:lpstr>
      <vt:lpstr>Conclusion: Don’t Be Too Clever</vt:lpstr>
      <vt:lpstr>Conclusion: Being Dumb Can Be Smart</vt:lpstr>
      <vt:lpstr>Resources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Dumb Web Server</dc:title>
  <dc:creator>Microsoft Office User</dc:creator>
  <cp:lastModifiedBy>Microsoft Office User</cp:lastModifiedBy>
  <cp:revision>24</cp:revision>
  <dcterms:created xsi:type="dcterms:W3CDTF">2017-09-24T21:25:36Z</dcterms:created>
  <dcterms:modified xsi:type="dcterms:W3CDTF">2017-09-26T22:33:22Z</dcterms:modified>
</cp:coreProperties>
</file>