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6"/>
    <p:restoredTop sz="94641"/>
  </p:normalViewPr>
  <p:slideViewPr>
    <p:cSldViewPr snapToGrid="0" snapToObjects="1">
      <p:cViewPr varScale="1">
        <p:scale>
          <a:sx n="215" d="100"/>
          <a:sy n="215" d="100"/>
        </p:scale>
        <p:origin x="1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11D0E-A41A-8242-8503-5CA1C8632A0A}" type="datetimeFigureOut">
              <a:rPr lang="en-US" smtClean="0"/>
              <a:t>9/26/21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AB4EE-EA50-064E-BE47-CB69C3FF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D4B9-95A1-0643-B6DE-1DB808555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CE6B8-895E-3348-925C-CEAFE21EB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7AB36-DC92-F34A-8D5B-387BB141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1807A-8332-FF4C-95C1-7A71BC17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BF3A6-5B74-0E41-9BDA-4D5C8892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B51A-5A9A-1B49-8831-DC9A50D2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3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054B-0A3E-7549-AF8A-81F331E9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4008A-ADCC-6641-AE9A-03F8558D2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BC544-8D98-C540-9111-87E1C617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EC2CA-1480-D74E-A664-891C22C7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9D7DC-7EC0-CF4E-9958-672B7B4F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B51A-5A9A-1B49-8831-DC9A50D2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4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3A072-79D7-8E4F-96B1-B99197E38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B1DD5-88C7-E148-8378-54B5E8655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39488-7A59-F240-826C-6AA05B67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16CC0-391C-E843-8501-737490E4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4E91D-B882-4843-BFBF-49264CC94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B51A-5A9A-1B49-8831-DC9A50D2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1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00AFA-9E4C-CF4A-9885-CDACD125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B046B-F9BB-D540-94AF-D00241DCD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D968B-F6F2-E74A-AD02-0A565DFA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6A89F-FB64-334F-A542-B9970A48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67854-EA08-B240-95A1-6EB13723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B51A-5A9A-1B49-8831-DC9A50D29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4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81B17-6F5D-3B43-A062-43C7F83E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3C35D-38CF-A146-B36A-62B0508F0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5269E-6823-8E48-9C0F-DBB6187B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789D0-1789-7E49-A1A6-BA77C957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3644E-7B61-0542-8FC6-38AE7D1C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B51A-5A9A-1B49-8831-DC9A50D2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1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DA4F-3541-BA49-9EE3-ADBD7726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E4673-A667-214C-8DE5-7E50262A4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0F38A-3E81-6448-9625-CABCAB975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681A5-3A0A-D04B-A15E-D8288027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BC8A8-F335-3E4D-A87C-D6AF5300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C42EF-DF37-4242-A44C-CFFD9B0B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B51A-5A9A-1B49-8831-DC9A50D2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7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9E30-4EFB-EB4C-80CE-657D7E56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C5373-B9D9-EA49-8381-D70FB1656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8B926-B43C-F547-ABA6-C11B31F21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E2C0B-FD22-0446-B1B6-78E0332DD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79D830-664C-7D4D-B90D-CA324AEB1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99276-68DB-DB46-B728-A5B80BD7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079067-9113-0141-AC83-A1AEBD4D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AF9896-F6EE-684A-9094-6C686D5C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B51A-5A9A-1B49-8831-DC9A50D2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6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2D49-1A31-7044-BE23-5982FB2E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B6DAA-DB7C-094A-B0F2-1552A5C9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5A53C-565F-6C4D-BB9A-1023B8B0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CB3C4-1EF4-F947-98EF-8B05723AD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B51A-5A9A-1B49-8831-DC9A50D2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0775C-63FE-C240-A084-3B4586C1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A5224-14E4-E94F-A1C2-48E6417B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C2C88-E7A0-2E46-B572-EA12F4D4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B51A-5A9A-1B49-8831-DC9A50D2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8BA4-780C-F14F-97DA-30112B38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0C88-DF46-5E4C-B68B-659F7EAA3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98AC6-ABE5-D54F-B603-23F12DB23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2541F-C8B4-744B-A890-EEC67136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30A18-6998-3742-A637-3DD9624C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997FC-0BB9-F94C-89B6-77203415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B51A-5A9A-1B49-8831-DC9A50D2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8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D4D1-0DA0-C446-9319-61BF4E33B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0F4D2-72EC-A440-B2AC-F56E54D9A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2AE8C-CD8E-644F-BBCC-2D185A23D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88724-EA0D-484D-AE6D-ABC88198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E4D9D-5336-B44C-8573-0F587463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A6B5B-7E8C-9D4E-96B5-AC41826B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B51A-5A9A-1B49-8831-DC9A50D2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54A9C-724C-3543-9EBD-C0827DE0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3D9E7-8641-A241-BF13-84FCFD8FB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2275D-B0DC-AC42-96C6-B578779D3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300FB-9C86-454F-9D20-FC49D38BC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Remote Collaboration Alternatives to Zoom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539E4-D428-6445-9723-2C5F794AC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1B51A-5A9A-1B49-8831-DC9A50D2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iltooltester.com/en/blog/video-conferencing-market-shar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.googl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liv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ype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houseparty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.jit.si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rd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arison_of_web_conferencing_software" TargetMode="External"/><Relationship Id="rId2" Type="http://schemas.openxmlformats.org/officeDocument/2006/relationships/hyperlink" Target="https://en.wikipedia.org/wiki/Web_conferenc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o13webrtc.appspot.com/" TargetMode="External"/><Relationship Id="rId2" Type="http://schemas.openxmlformats.org/officeDocument/2006/relationships/hyperlink" Target="https://www.html5rocks.com/en/tutorials/webrtc/basic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.co/web-conferencing/best-video-conferencing-equipme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.co/web-conferencing/best-video-conferencing-equipmen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Zl2rlNCVTm0m_kX9_zQCc45xFOF1MS7Xzfyh7XGFOmk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44E70-5F91-1B4D-857A-7903DA40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Remote Collaboration</a:t>
            </a:r>
            <a:br>
              <a:rPr lang="en-US" sz="8000">
                <a:solidFill>
                  <a:srgbClr val="FFFFFF"/>
                </a:solidFill>
              </a:rPr>
            </a:br>
            <a:r>
              <a:rPr lang="en-US" sz="8000">
                <a:solidFill>
                  <a:srgbClr val="FFFFFF"/>
                </a:solidFill>
              </a:rPr>
              <a:t>Alternatives to Zoom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DB621-384F-A04A-BCCB-5BDA4E5B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68800"/>
            <a:ext cx="10515600" cy="1390650"/>
          </a:xfrm>
        </p:spPr>
        <p:txBody>
          <a:bodyPr>
            <a:normAutofit/>
          </a:bodyPr>
          <a:lstStyle/>
          <a:p>
            <a:r>
              <a:rPr lang="en-US" sz="3200"/>
              <a:t>Alan Dewar</a:t>
            </a:r>
          </a:p>
          <a:p>
            <a:r>
              <a:rPr lang="en-US" sz="3200"/>
              <a:t>Software Engineer Staff, Synopsys</a:t>
            </a:r>
          </a:p>
        </p:txBody>
      </p:sp>
    </p:spTree>
    <p:extLst>
      <p:ext uri="{BB962C8B-B14F-4D97-AF65-F5344CB8AC3E}">
        <p14:creationId xmlns:p14="http://schemas.microsoft.com/office/powerpoint/2010/main" val="134351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846D-1419-614C-9067-9E253ECD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F5D249-9A37-D642-A639-35E7F6266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0017"/>
            <a:ext cx="4171708" cy="611633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A28F2-EA09-1040-95A7-5FEAC32F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3D023-974B-B84E-B46E-B766CAF9B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B62A8-9436-174B-A057-4EF04C9BACB2}"/>
              </a:ext>
            </a:extLst>
          </p:cNvPr>
          <p:cNvSpPr txBox="1"/>
          <p:nvPr/>
        </p:nvSpPr>
        <p:spPr>
          <a:xfrm>
            <a:off x="4795520" y="5486400"/>
            <a:ext cx="739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https://www.emailtooltester.com/en/blog/video-conferencing-market-share/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0EDF-085C-1541-A6CF-718278D1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04539-4D74-C14F-90E4-8BB8177F2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https://zoom.us</a:t>
            </a:r>
            <a:endParaRPr lang="en-US" dirty="0"/>
          </a:p>
          <a:p>
            <a:r>
              <a:rPr lang="en-US" dirty="0"/>
              <a:t>50 – 500 max capacity (10,000 webinar)</a:t>
            </a:r>
          </a:p>
          <a:p>
            <a:r>
              <a:rPr lang="en-US" dirty="0"/>
              <a:t>Linux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E5EC1-E9B6-8A4C-AF23-E4544E446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55D1A-40D7-274E-962C-D1060E54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32FD-8E81-CA42-83F6-19246D74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69FC8-4B0B-EE46-AA03-10345728D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https://meet.google.com</a:t>
            </a:r>
            <a:endParaRPr lang="en-US" dirty="0"/>
          </a:p>
          <a:p>
            <a:r>
              <a:rPr lang="en-US" dirty="0"/>
              <a:t>Formerly known as Hangouts Meet</a:t>
            </a:r>
          </a:p>
          <a:p>
            <a:r>
              <a:rPr lang="en-US" dirty="0"/>
              <a:t>100 – 250 max capacity</a:t>
            </a:r>
          </a:p>
          <a:p>
            <a:r>
              <a:rPr lang="en-US" dirty="0"/>
              <a:t>Linux support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2F752-360B-9A4B-98E8-0598EDEF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258A3-EB12-B44C-847B-D978E7E7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2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DE6E-0600-204B-BCCA-4DCE56D7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A21B7-A52C-5142-9D3A-BA2463B24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https://teams.live.com</a:t>
            </a:r>
            <a:endParaRPr lang="en-US" dirty="0"/>
          </a:p>
          <a:p>
            <a:r>
              <a:rPr lang="en-US" dirty="0"/>
              <a:t>Replaces discontinued Skype for Business</a:t>
            </a:r>
          </a:p>
          <a:p>
            <a:r>
              <a:rPr lang="en-US" dirty="0"/>
              <a:t>10 max capacity free; 10,000 paid</a:t>
            </a:r>
          </a:p>
          <a:p>
            <a:r>
              <a:rPr lang="en-US" dirty="0"/>
              <a:t>Linux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8536E-D3F7-F949-B47A-510C26FD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85CB-9725-3144-A09F-2464F39E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1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4093-D09C-5E47-A102-6211B924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015FB-4903-E741-BC52-0639CE845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https://www.skype.com</a:t>
            </a:r>
            <a:endParaRPr lang="en-US" dirty="0"/>
          </a:p>
          <a:p>
            <a:r>
              <a:rPr lang="en-US" dirty="0"/>
              <a:t>50 max capacity</a:t>
            </a:r>
          </a:p>
          <a:p>
            <a:r>
              <a:rPr lang="en-US" dirty="0"/>
              <a:t>Partial Linux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73BEB-907B-3549-AD37-8829AD82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CD195-2AC0-A945-B1AE-7F9702596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5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36D5A-DC18-FC49-8392-5830EB82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DA8F2-957B-D348-8F64-A9967D5FF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lIns="90000"/>
          <a:lstStyle/>
          <a:p>
            <a:r>
              <a:rPr lang="en-US" dirty="0">
                <a:hlinkClick r:id="rId2"/>
              </a:rPr>
              <a:t>https://houseparty.com</a:t>
            </a:r>
            <a:endParaRPr lang="en-US" dirty="0"/>
          </a:p>
          <a:p>
            <a:r>
              <a:rPr lang="en-US" dirty="0"/>
              <a:t>“Virtual living room”</a:t>
            </a:r>
          </a:p>
          <a:p>
            <a:r>
              <a:rPr lang="en-US" dirty="0"/>
              <a:t>8 max capacity</a:t>
            </a:r>
          </a:p>
          <a:p>
            <a:r>
              <a:rPr lang="en-US" dirty="0"/>
              <a:t>Acquired by Epic Games in 2019</a:t>
            </a:r>
          </a:p>
          <a:p>
            <a:r>
              <a:rPr lang="en-US" dirty="0"/>
              <a:t>Shutting down in October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3695F-0B5D-F647-8CE4-C7C80795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AEEA2-94B2-994D-8B9F-045D2721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23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EA83F-7034-B043-A442-A405FFC7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Jitsi</a:t>
            </a:r>
            <a:r>
              <a:rPr lang="en-US" dirty="0"/>
              <a:t>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02E56-3A45-6849-8F52-9B563AA4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https://meet.jit.si</a:t>
            </a:r>
            <a:endParaRPr lang="en-US" dirty="0"/>
          </a:p>
          <a:p>
            <a:r>
              <a:rPr lang="en-US" dirty="0"/>
              <a:t>75 max capacity</a:t>
            </a:r>
          </a:p>
          <a:p>
            <a:r>
              <a:rPr lang="en-US" dirty="0"/>
              <a:t>LGPL, GPL</a:t>
            </a:r>
          </a:p>
          <a:p>
            <a:r>
              <a:rPr lang="en-US" dirty="0"/>
              <a:t>Linux support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6F337-856E-1448-9316-45FA4995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4EF97-F895-6E46-9224-D60BBAA3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95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93A0-5AE2-A342-91B1-DDBD2789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37DE6-FB82-C74A-8280-9CC6949D4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https://discord.com</a:t>
            </a:r>
            <a:endParaRPr lang="en-US" dirty="0"/>
          </a:p>
          <a:p>
            <a:r>
              <a:rPr lang="en-US" dirty="0"/>
              <a:t>Multi-player gaming VOIP replacement</a:t>
            </a:r>
          </a:p>
          <a:p>
            <a:r>
              <a:rPr lang="en-US" dirty="0"/>
              <a:t>…and a lot more</a:t>
            </a:r>
          </a:p>
          <a:p>
            <a:r>
              <a:rPr lang="en-US" dirty="0"/>
              <a:t>50 max capacity</a:t>
            </a:r>
          </a:p>
          <a:p>
            <a:r>
              <a:rPr lang="en-US" dirty="0"/>
              <a:t>Linux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76946-5940-214A-AAB6-40C4C096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13BE6-4661-3C46-9241-C06B1DA9C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76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8179-11FF-6844-9397-34EDC8C7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E9793-F6D3-FD4D-B913-C787D0694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https://en.wikipedia.org/wiki/Web_conferencing</a:t>
            </a:r>
            <a:endParaRPr lang="en-US" dirty="0"/>
          </a:p>
          <a:p>
            <a:r>
              <a:rPr lang="en-US" dirty="0">
                <a:hlinkClick r:id="rId3"/>
              </a:rPr>
              <a:t>https://en.wikipedia.org/wiki/Comparison_of_web_conferencing_software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36554-DAF8-334C-9552-43B18431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F3623-EFA1-1549-BB89-7BC3C5FF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0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FB27-79B2-EB41-BA03-B00AD6DD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Do-It-Yourself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140B7-1518-6E4E-B752-698BA41C2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https://www.html5rocks.com/en/tutorials/webrtc/basics/</a:t>
            </a:r>
            <a:endParaRPr lang="en-US" dirty="0"/>
          </a:p>
          <a:p>
            <a:r>
              <a:rPr lang="en-US" dirty="0">
                <a:hlinkClick r:id="rId3"/>
              </a:rPr>
              <a:t>https://io13webrtc.appspot.com/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73429-CEEB-C044-9349-21C70B847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99A96-4DDB-4147-AED9-2B87DD97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8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6D56-DFB5-454C-906A-E0F44A76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High-End Solutions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11EA97-EEA7-D449-9EF3-BF64E3A2B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20" y="1408969"/>
            <a:ext cx="9733280" cy="502976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596CB-915F-A54A-B604-14CB8FBA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422981-7AD4-414E-B0F5-D09B6CE0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19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C42A-CE5E-6A4E-A44D-129363CB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4D07A-7F7D-DF46-BB35-AFA82E340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Zoom</a:t>
            </a:r>
          </a:p>
          <a:p>
            <a:r>
              <a:rPr lang="en-US" dirty="0"/>
              <a:t>Google Meet</a:t>
            </a:r>
          </a:p>
          <a:p>
            <a:r>
              <a:rPr lang="en-US" dirty="0"/>
              <a:t>Microsoft Teams</a:t>
            </a:r>
          </a:p>
          <a:p>
            <a:r>
              <a:rPr lang="en-US" dirty="0"/>
              <a:t>Skype</a:t>
            </a:r>
          </a:p>
          <a:p>
            <a:r>
              <a:rPr lang="en-US" strike="sngStrike" dirty="0"/>
              <a:t>House Party</a:t>
            </a:r>
          </a:p>
          <a:p>
            <a:r>
              <a:rPr lang="en-US" dirty="0" err="1"/>
              <a:t>Jitsi</a:t>
            </a:r>
            <a:r>
              <a:rPr lang="en-US" dirty="0"/>
              <a:t> Meet</a:t>
            </a:r>
          </a:p>
          <a:p>
            <a:r>
              <a:rPr lang="en-US" dirty="0"/>
              <a:t>Discord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4A3CA-42F8-A549-A962-5239E78C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B5F2A-6609-F342-BA31-205BD856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6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31F1-94A8-A843-9280-DD1C251E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17BD-C094-CA47-9CB8-BAC3FDA0E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92EB1-5B28-284A-89D2-8D3B8178A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8C1BA-9B48-E141-8248-D9C3A8AE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5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C404C-15D6-CA4C-B95F-EECFE8F8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High-End Solutions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C33E17-CA98-9742-84E7-136816427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28252"/>
            <a:ext cx="9240520" cy="520281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CC4C7-204A-1C46-A280-FF6ADD48F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832A1-3375-554D-A368-AA515B5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6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D348-7071-344F-B0E7-DC337B8D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High-End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F861-ADE2-2B48-B72D-DD543C13E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Polycom RealPresence Group 700 – Feature-rich and easily scalable</a:t>
            </a:r>
          </a:p>
          <a:p>
            <a:r>
              <a:rPr lang="en-US" sz="2400" dirty="0"/>
              <a:t>Cisco </a:t>
            </a:r>
            <a:r>
              <a:rPr lang="en-US" sz="2400" dirty="0" err="1"/>
              <a:t>Webex</a:t>
            </a:r>
            <a:r>
              <a:rPr lang="en-US" sz="2400" dirty="0"/>
              <a:t> DX80 – Compatible with </a:t>
            </a:r>
            <a:r>
              <a:rPr lang="en-US" sz="2400" dirty="0" err="1"/>
              <a:t>Webex</a:t>
            </a:r>
            <a:r>
              <a:rPr lang="en-US" sz="2400" dirty="0"/>
              <a:t>, unique collaboration tools</a:t>
            </a:r>
          </a:p>
          <a:p>
            <a:r>
              <a:rPr lang="en-US" sz="2400" dirty="0"/>
              <a:t>Avaya XT5000 – Simple screen sharing, easy to use interface</a:t>
            </a:r>
          </a:p>
          <a:p>
            <a:r>
              <a:rPr lang="en-US" sz="2400" dirty="0"/>
              <a:t>Lifesize Icon 700 – Compatible with Lifesize Cloud, 4K compatible</a:t>
            </a:r>
          </a:p>
          <a:p>
            <a:r>
              <a:rPr lang="en-US" sz="2400" dirty="0"/>
              <a:t>Logitech </a:t>
            </a:r>
            <a:r>
              <a:rPr lang="en-US" sz="2400" dirty="0" err="1"/>
              <a:t>MeetUp</a:t>
            </a:r>
            <a:r>
              <a:rPr lang="en-US" sz="2400" dirty="0"/>
              <a:t> – Wide angle is great for small rooms</a:t>
            </a:r>
          </a:p>
          <a:p>
            <a:r>
              <a:rPr lang="en-US" sz="2400" dirty="0"/>
              <a:t>Polycom CX5100 – Skype </a:t>
            </a:r>
            <a:r>
              <a:rPr lang="en-US" sz="2400" dirty="0" err="1"/>
              <a:t>intergration</a:t>
            </a:r>
            <a:r>
              <a:rPr lang="en-US" sz="2400" dirty="0"/>
              <a:t>, active speaker tracking</a:t>
            </a:r>
          </a:p>
          <a:p>
            <a:r>
              <a:rPr lang="en-US" sz="2400" dirty="0" err="1"/>
              <a:t>AVer</a:t>
            </a:r>
            <a:r>
              <a:rPr lang="en-US" sz="2400" dirty="0"/>
              <a:t> EVC950 – One touch recording, mobile-enabled annotation</a:t>
            </a:r>
          </a:p>
          <a:p>
            <a:r>
              <a:rPr lang="en-US" sz="2400" dirty="0"/>
              <a:t>Logitech BCC950 – Competitively priced, Zoom, </a:t>
            </a:r>
            <a:r>
              <a:rPr lang="en-US" sz="2400" dirty="0" err="1"/>
              <a:t>Webex</a:t>
            </a:r>
            <a:r>
              <a:rPr lang="en-US" sz="2400" dirty="0"/>
              <a:t>, Skype integration</a:t>
            </a:r>
          </a:p>
          <a:p>
            <a:r>
              <a:rPr lang="en-US" sz="2400" dirty="0" err="1"/>
              <a:t>ezTalks</a:t>
            </a:r>
            <a:r>
              <a:rPr lang="en-US" sz="2400" dirty="0"/>
              <a:t> Meet Mini – Affordable, cloud recording and storage</a:t>
            </a:r>
          </a:p>
          <a:p>
            <a:r>
              <a:rPr lang="en-US" sz="2400" dirty="0" err="1"/>
              <a:t>PTZOptics</a:t>
            </a:r>
            <a:r>
              <a:rPr lang="en-US" sz="2400" dirty="0"/>
              <a:t> PT12X-SDI – Customizable, 3D noise cancellation technology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https://tech.co/web-conferencing/best-video-conferencing-equipment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AA93-1E59-604F-BEA7-07A2AA03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1EB82-A8D2-D94D-8AB6-C7BDE5E9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5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3855D-1F48-5B46-86E1-6220BBBDD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High-End Prices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CAC25-B421-304F-B828-D463EF12E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Polycom RealPresence Group 700 – $16,999</a:t>
            </a:r>
          </a:p>
          <a:p>
            <a:r>
              <a:rPr lang="en-US" dirty="0"/>
              <a:t>Cisco </a:t>
            </a:r>
            <a:r>
              <a:rPr lang="en-US" dirty="0" err="1"/>
              <a:t>Webex</a:t>
            </a:r>
            <a:r>
              <a:rPr lang="en-US" dirty="0"/>
              <a:t> DX80 – $2,390</a:t>
            </a:r>
          </a:p>
          <a:p>
            <a:r>
              <a:rPr lang="en-US" dirty="0"/>
              <a:t>Avaya XT5000 – $8,000-$10,000</a:t>
            </a:r>
          </a:p>
          <a:p>
            <a:r>
              <a:rPr lang="en-US" dirty="0"/>
              <a:t>Lifesize Icon 700 – $7,499</a:t>
            </a:r>
          </a:p>
          <a:p>
            <a:r>
              <a:rPr lang="en-US" dirty="0"/>
              <a:t>Logitech </a:t>
            </a:r>
            <a:r>
              <a:rPr lang="en-US" dirty="0" err="1"/>
              <a:t>MeetUp</a:t>
            </a:r>
            <a:r>
              <a:rPr lang="en-US" dirty="0"/>
              <a:t> – $899</a:t>
            </a:r>
          </a:p>
          <a:p>
            <a:r>
              <a:rPr lang="en-US" dirty="0"/>
              <a:t>Polycom CX5100 – $5,000</a:t>
            </a:r>
          </a:p>
          <a:p>
            <a:r>
              <a:rPr lang="en-US" dirty="0" err="1"/>
              <a:t>AVer</a:t>
            </a:r>
            <a:r>
              <a:rPr lang="en-US" dirty="0"/>
              <a:t> EVC950 – $8,999</a:t>
            </a:r>
          </a:p>
          <a:p>
            <a:r>
              <a:rPr lang="en-US" dirty="0"/>
              <a:t>Logitech BCC950 – $250</a:t>
            </a:r>
          </a:p>
          <a:p>
            <a:r>
              <a:rPr lang="en-US" dirty="0" err="1"/>
              <a:t>ezTalks</a:t>
            </a:r>
            <a:r>
              <a:rPr lang="en-US" dirty="0"/>
              <a:t> Meet Mini – $699</a:t>
            </a:r>
          </a:p>
          <a:p>
            <a:r>
              <a:rPr lang="en-US" dirty="0" err="1"/>
              <a:t>PTZOptics</a:t>
            </a:r>
            <a:r>
              <a:rPr lang="en-US" dirty="0"/>
              <a:t> PT12X-SDI – $1,599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https://tech.co/web-conferencing/best-video-conferencing-equipment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5838D-438C-AE4F-945E-01796587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C4D24-BA8A-6947-919D-707B47C0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848D-B393-854F-BE34-DEB57F29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4B63-71C9-DF47-8795-4A1021672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August 2003: first release</a:t>
            </a:r>
          </a:p>
          <a:p>
            <a:r>
              <a:rPr lang="en-US" dirty="0"/>
              <a:t>September 2005: acquired by eBay for $2.6 billion</a:t>
            </a:r>
          </a:p>
          <a:p>
            <a:r>
              <a:rPr lang="en-US" dirty="0"/>
              <a:t>May 2011: acquired by Microsoft</a:t>
            </a:r>
          </a:p>
          <a:p>
            <a:pPr lvl="1"/>
            <a:r>
              <a:rPr lang="en-US" dirty="0"/>
              <a:t>100 million users</a:t>
            </a:r>
          </a:p>
          <a:p>
            <a:r>
              <a:rPr lang="en-US" dirty="0"/>
              <a:t>2014: Oxford English Dictionary</a:t>
            </a:r>
          </a:p>
          <a:p>
            <a:r>
              <a:rPr lang="en-US" dirty="0"/>
              <a:t>2015: 300 million users</a:t>
            </a:r>
          </a:p>
          <a:p>
            <a:r>
              <a:rPr lang="en-US" dirty="0"/>
              <a:t>July 2016: alpha client for Linux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2B27-5827-7C4D-9BDD-03EDD51F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9D08D-6B24-1846-9656-D1A51153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1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6450-802B-6C40-A82E-48E2FB46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68E0-51DA-0A47-9527-E05225757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not well-suited to mobile devices</a:t>
            </a:r>
          </a:p>
          <a:p>
            <a:r>
              <a:rPr lang="en-US" dirty="0"/>
              <a:t>Reliability issues</a:t>
            </a:r>
          </a:p>
          <a:p>
            <a:r>
              <a:rPr lang="en-US" dirty="0"/>
              <a:t>Usability issues</a:t>
            </a:r>
          </a:p>
          <a:p>
            <a:pPr lvl="1"/>
            <a:r>
              <a:rPr lang="en-US" dirty="0"/>
              <a:t>Frequent redesigns</a:t>
            </a:r>
          </a:p>
          <a:p>
            <a:r>
              <a:rPr lang="en-US" dirty="0"/>
              <a:t>Account required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71474-C40F-7149-A1FA-1AE4702C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6BC65-C776-274E-8D36-55672B6D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61D7-76A3-BE45-8682-5D9FD497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AEBF8-5D26-354A-83AB-C4CD52F9B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dirty="0"/>
              <a:t>April 2011: founded by Eric Yuan, former VP at Cisco </a:t>
            </a:r>
            <a:r>
              <a:rPr lang="en-US" dirty="0" err="1"/>
              <a:t>Webex</a:t>
            </a:r>
            <a:r>
              <a:rPr lang="en-US" dirty="0"/>
              <a:t>, + 40 engineers</a:t>
            </a:r>
          </a:p>
          <a:p>
            <a:r>
              <a:rPr lang="en-US" dirty="0"/>
              <a:t>January 2013: first release</a:t>
            </a:r>
          </a:p>
          <a:p>
            <a:r>
              <a:rPr lang="en-US" dirty="0"/>
              <a:t>April 2019: IPO</a:t>
            </a:r>
          </a:p>
          <a:p>
            <a:r>
              <a:rPr lang="en-US" dirty="0"/>
              <a:t>October 2020: market cap $140 billion</a:t>
            </a:r>
          </a:p>
          <a:p>
            <a:pPr lvl="1"/>
            <a:r>
              <a:rPr lang="en-US" dirty="0"/>
              <a:t>More than ExxonMobil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469A5-EAC4-184A-B568-6917E8ED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58BF3-2C77-BB46-996D-3895AF4A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6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C38D9-E48B-6D4B-9372-7DFFA3F8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Market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B54B9-508F-324D-B3C1-5455C5CB8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675744" cy="4351338"/>
          </a:xfrm>
        </p:spPr>
        <p:txBody>
          <a:bodyPr/>
          <a:lstStyle/>
          <a:p>
            <a:r>
              <a:rPr lang="en-US" dirty="0"/>
              <a:t>Zoom</a:t>
            </a:r>
          </a:p>
          <a:p>
            <a:r>
              <a:rPr lang="en-US" dirty="0"/>
              <a:t>Google Meet</a:t>
            </a:r>
          </a:p>
          <a:p>
            <a:r>
              <a:rPr lang="en-US" dirty="0"/>
              <a:t>Microsoft Teams</a:t>
            </a:r>
          </a:p>
          <a:p>
            <a:r>
              <a:rPr lang="en-US" dirty="0"/>
              <a:t>Skype</a:t>
            </a:r>
          </a:p>
          <a:p>
            <a:r>
              <a:rPr lang="en-US" dirty="0"/>
              <a:t>Slack</a:t>
            </a:r>
          </a:p>
          <a:p>
            <a:r>
              <a:rPr lang="en-US" dirty="0"/>
              <a:t>House Party</a:t>
            </a:r>
          </a:p>
          <a:p>
            <a:r>
              <a:rPr lang="en-US" dirty="0"/>
              <a:t>Google Hangouts</a:t>
            </a:r>
          </a:p>
          <a:p>
            <a:r>
              <a:rPr lang="en-US" dirty="0"/>
              <a:t>GoToMeeting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495F7-93A4-A646-B382-241CDD306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0776" y="1836169"/>
            <a:ext cx="159657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48.69</a:t>
            </a:r>
          </a:p>
          <a:p>
            <a:pPr marL="0" indent="0">
              <a:buNone/>
            </a:pPr>
            <a:r>
              <a:rPr lang="en-US" dirty="0"/>
              <a:t>21.81</a:t>
            </a:r>
          </a:p>
          <a:p>
            <a:pPr marL="0" indent="0">
              <a:buNone/>
            </a:pPr>
            <a:r>
              <a:rPr lang="en-US" dirty="0"/>
              <a:t>14.54</a:t>
            </a:r>
          </a:p>
          <a:p>
            <a:pPr marL="0" indent="0">
              <a:buNone/>
            </a:pPr>
            <a:r>
              <a:rPr lang="en-US" dirty="0"/>
              <a:t>  6.55</a:t>
            </a:r>
          </a:p>
          <a:p>
            <a:pPr marL="0" indent="0">
              <a:buNone/>
            </a:pPr>
            <a:r>
              <a:rPr lang="en-US" dirty="0"/>
              <a:t>  3.58</a:t>
            </a:r>
          </a:p>
          <a:p>
            <a:pPr marL="0" indent="0">
              <a:buNone/>
            </a:pPr>
            <a:r>
              <a:rPr lang="en-US" dirty="0"/>
              <a:t>  1.60</a:t>
            </a:r>
          </a:p>
          <a:p>
            <a:pPr marL="0" indent="0">
              <a:buNone/>
            </a:pPr>
            <a:r>
              <a:rPr lang="en-US" dirty="0"/>
              <a:t>  1.31</a:t>
            </a:r>
          </a:p>
          <a:p>
            <a:pPr marL="0" indent="0">
              <a:buNone/>
            </a:pPr>
            <a:r>
              <a:rPr lang="en-US" dirty="0"/>
              <a:t>  1.07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5C5D9-28F9-D842-A89A-72F8F575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2021-09-28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F40BD-77B1-BC49-975C-E4E8F12A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Remote Collaboration Alternatives to Zoom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1F4E80-3C1A-2A4F-8C79-BD73AC615FB4}"/>
              </a:ext>
            </a:extLst>
          </p:cNvPr>
          <p:cNvSpPr txBox="1">
            <a:spLocks/>
          </p:cNvSpPr>
          <p:nvPr/>
        </p:nvSpPr>
        <p:spPr>
          <a:xfrm>
            <a:off x="6095999" y="1825625"/>
            <a:ext cx="4339772" cy="4503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BigBlueButton</a:t>
            </a:r>
            <a:endParaRPr lang="en-US" dirty="0"/>
          </a:p>
          <a:p>
            <a:r>
              <a:rPr lang="en-US" dirty="0"/>
              <a:t>Lifesize</a:t>
            </a:r>
          </a:p>
          <a:p>
            <a:r>
              <a:rPr lang="en-US" dirty="0" err="1"/>
              <a:t>ClickMeeting</a:t>
            </a:r>
            <a:endParaRPr lang="en-US" dirty="0"/>
          </a:p>
          <a:p>
            <a:r>
              <a:rPr lang="en-US" dirty="0"/>
              <a:t>Nextiva</a:t>
            </a:r>
          </a:p>
          <a:p>
            <a:r>
              <a:rPr lang="en-US" dirty="0"/>
              <a:t>RingCentral </a:t>
            </a:r>
            <a:r>
              <a:rPr lang="en-US" dirty="0" err="1"/>
              <a:t>Glip</a:t>
            </a:r>
            <a:endParaRPr lang="en-US" dirty="0"/>
          </a:p>
          <a:p>
            <a:r>
              <a:rPr lang="en-US" dirty="0" err="1"/>
              <a:t>Bluejeans</a:t>
            </a:r>
            <a:r>
              <a:rPr lang="en-US" dirty="0"/>
              <a:t> Meetings</a:t>
            </a:r>
          </a:p>
          <a:p>
            <a:r>
              <a:rPr lang="en-US" dirty="0"/>
              <a:t>U Meeting</a:t>
            </a:r>
          </a:p>
          <a:p>
            <a:r>
              <a:rPr lang="en-US" dirty="0"/>
              <a:t>RingCentral Video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B378696-106B-8848-A521-7AE8B632DC1C}"/>
              </a:ext>
            </a:extLst>
          </p:cNvPr>
          <p:cNvSpPr txBox="1">
            <a:spLocks/>
          </p:cNvSpPr>
          <p:nvPr/>
        </p:nvSpPr>
        <p:spPr>
          <a:xfrm>
            <a:off x="9884229" y="1825625"/>
            <a:ext cx="18904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0.59</a:t>
            </a:r>
          </a:p>
          <a:p>
            <a:pPr marL="0" indent="0">
              <a:buNone/>
            </a:pPr>
            <a:r>
              <a:rPr lang="en-US" dirty="0"/>
              <a:t>0.12</a:t>
            </a:r>
          </a:p>
          <a:p>
            <a:pPr marL="0" indent="0">
              <a:buNone/>
            </a:pPr>
            <a:r>
              <a:rPr lang="en-US" dirty="0"/>
              <a:t>0.05</a:t>
            </a:r>
          </a:p>
          <a:p>
            <a:pPr marL="0" indent="0">
              <a:buNone/>
            </a:pPr>
            <a:r>
              <a:rPr lang="en-US" dirty="0"/>
              <a:t>0.04</a:t>
            </a:r>
          </a:p>
          <a:p>
            <a:pPr marL="0" indent="0">
              <a:buNone/>
            </a:pPr>
            <a:r>
              <a:rPr lang="en-US" dirty="0"/>
              <a:t>0.02</a:t>
            </a:r>
          </a:p>
          <a:p>
            <a:pPr marL="0" indent="0">
              <a:buNone/>
            </a:pPr>
            <a:r>
              <a:rPr lang="en-US" dirty="0"/>
              <a:t>0.01</a:t>
            </a:r>
          </a:p>
          <a:p>
            <a:pPr marL="0" indent="0">
              <a:buNone/>
            </a:pPr>
            <a:r>
              <a:rPr lang="en-US" dirty="0"/>
              <a:t>0.00</a:t>
            </a:r>
          </a:p>
          <a:p>
            <a:pPr marL="0" indent="0">
              <a:buNone/>
            </a:pPr>
            <a:r>
              <a:rPr lang="en-US" dirty="0"/>
              <a:t>0.00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6033C-3C8B-F242-9C81-D758521C18A5}"/>
              </a:ext>
            </a:extLst>
          </p:cNvPr>
          <p:cNvSpPr txBox="1"/>
          <p:nvPr/>
        </p:nvSpPr>
        <p:spPr>
          <a:xfrm>
            <a:off x="838200" y="6018663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https://docs.google.com/spreadsheets/d/1Zl2rlNCVTm0m_kX9_zQCc45xFOF1MS7Xzfyh7XGFOmk/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19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704</Words>
  <Application>Microsoft Macintosh PowerPoint</Application>
  <PresentationFormat>Widescreen</PresentationFormat>
  <Paragraphs>176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Remote Collaboration Alternatives to Zoom</vt:lpstr>
      <vt:lpstr>High-End Solutions</vt:lpstr>
      <vt:lpstr>High-End Solutions</vt:lpstr>
      <vt:lpstr>High-End Solutions</vt:lpstr>
      <vt:lpstr>High-End Prices</vt:lpstr>
      <vt:lpstr>Skype</vt:lpstr>
      <vt:lpstr>Skype</vt:lpstr>
      <vt:lpstr>Zoom</vt:lpstr>
      <vt:lpstr>2021 Market Share</vt:lpstr>
      <vt:lpstr>PowerPoint Presentation</vt:lpstr>
      <vt:lpstr>Zoom</vt:lpstr>
      <vt:lpstr>Google Meet</vt:lpstr>
      <vt:lpstr>Microsoft Teams</vt:lpstr>
      <vt:lpstr>Skype</vt:lpstr>
      <vt:lpstr>House Party</vt:lpstr>
      <vt:lpstr>Jitsi Meet</vt:lpstr>
      <vt:lpstr>Discord</vt:lpstr>
      <vt:lpstr>Many More</vt:lpstr>
      <vt:lpstr>Do-It-Yourself</vt:lpstr>
      <vt:lpstr>Demos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Collaboration Alternatives to Zoom</dc:title>
  <dc:creator>Alan Dewar</dc:creator>
  <cp:lastModifiedBy>Alan Dewar</cp:lastModifiedBy>
  <cp:revision>14</cp:revision>
  <dcterms:created xsi:type="dcterms:W3CDTF">2021-09-26T23:04:52Z</dcterms:created>
  <dcterms:modified xsi:type="dcterms:W3CDTF">2021-09-29T14:43:22Z</dcterms:modified>
</cp:coreProperties>
</file>